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sldIdLst>
    <p:sldId id="265" r:id="rId5"/>
    <p:sldId id="332" r:id="rId6"/>
    <p:sldId id="381" r:id="rId7"/>
    <p:sldId id="479" r:id="rId8"/>
    <p:sldId id="491" r:id="rId9"/>
    <p:sldId id="480" r:id="rId10"/>
    <p:sldId id="482" r:id="rId11"/>
    <p:sldId id="492" r:id="rId12"/>
    <p:sldId id="484" r:id="rId13"/>
    <p:sldId id="493" r:id="rId14"/>
    <p:sldId id="494" r:id="rId15"/>
    <p:sldId id="483" r:id="rId16"/>
    <p:sldId id="495" r:id="rId17"/>
    <p:sldId id="485" r:id="rId18"/>
    <p:sldId id="496" r:id="rId19"/>
    <p:sldId id="486" r:id="rId20"/>
    <p:sldId id="497" r:id="rId21"/>
    <p:sldId id="487" r:id="rId22"/>
    <p:sldId id="498" r:id="rId23"/>
    <p:sldId id="499" r:id="rId24"/>
    <p:sldId id="500" r:id="rId25"/>
    <p:sldId id="488" r:id="rId26"/>
    <p:sldId id="501" r:id="rId27"/>
    <p:sldId id="502" r:id="rId28"/>
    <p:sldId id="503" r:id="rId29"/>
    <p:sldId id="489" r:id="rId30"/>
    <p:sldId id="390" r:id="rId31"/>
    <p:sldId id="504" r:id="rId32"/>
    <p:sldId id="505" r:id="rId33"/>
    <p:sldId id="490" r:id="rId34"/>
    <p:sldId id="506" r:id="rId35"/>
    <p:sldId id="267" r:id="rId36"/>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1F5"/>
    <a:srgbClr val="1B55DC"/>
    <a:srgbClr val="0D0D0F"/>
    <a:srgbClr val="4764A8"/>
    <a:srgbClr val="FFFFFF"/>
    <a:srgbClr val="173839"/>
    <a:srgbClr val="74BA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0FB49D-2CFA-4286-BAC7-CAC9081EB8E0}" v="101" dt="2025-09-17T15:23:50.874"/>
    <p1510:client id="{B683635C-51A4-114F-21D6-E24368429323}" v="12" dt="2025-09-16T20:56:20.198"/>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991BC4-9449-436F-BD4F-9617BF82A5B3}" type="datetimeFigureOut">
              <a:rPr lang="pt-BR" smtClean="0"/>
              <a:t>17/09/2025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BA61E-4923-4B51-A11B-3B835291C89A}" type="slidenum">
              <a:rPr lang="pt-BR" smtClean="0"/>
              <a:t>‹nº›</a:t>
            </a:fld>
            <a:endParaRPr lang="pt-BR"/>
          </a:p>
        </p:txBody>
      </p:sp>
    </p:spTree>
    <p:extLst>
      <p:ext uri="{BB962C8B-B14F-4D97-AF65-F5344CB8AC3E}">
        <p14:creationId xmlns:p14="http://schemas.microsoft.com/office/powerpoint/2010/main" val="451453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ED2-8A0A-6E13-75AF-F337D9B89C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R"/>
          </a:p>
        </p:txBody>
      </p:sp>
      <p:sp>
        <p:nvSpPr>
          <p:cNvPr id="3" name="Subtitle 2">
            <a:extLst>
              <a:ext uri="{FF2B5EF4-FFF2-40B4-BE49-F238E27FC236}">
                <a16:creationId xmlns:a16="http://schemas.microsoft.com/office/drawing/2014/main" id="{8D2AAD8D-812D-9C0D-9068-3770B74CB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R"/>
          </a:p>
        </p:txBody>
      </p:sp>
      <p:sp>
        <p:nvSpPr>
          <p:cNvPr id="4" name="Date Placeholder 3">
            <a:extLst>
              <a:ext uri="{FF2B5EF4-FFF2-40B4-BE49-F238E27FC236}">
                <a16:creationId xmlns:a16="http://schemas.microsoft.com/office/drawing/2014/main" id="{0126C543-0811-8948-3CFF-709C6C18EB9D}"/>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2DDEF88A-7D44-D892-1C2E-0AB2ECAB7751}"/>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F0F59EAF-8F4A-451C-0F33-804AD4CDC7E8}"/>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08228982-976A-E224-AE0E-56DF94D1F90A}"/>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4B37F5B7-E427-636B-B92D-6FBDBC840CAC}"/>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498FC5D5-7E7E-232A-56CF-7BF680C919A0}"/>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9997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477EC-B27C-CC22-F218-62E1F3560E54}"/>
              </a:ext>
            </a:extLst>
          </p:cNvPr>
          <p:cNvSpPr>
            <a:spLocks noGrp="1"/>
          </p:cNvSpPr>
          <p:nvPr>
            <p:ph type="title"/>
          </p:nvPr>
        </p:nvSpPr>
        <p:spPr/>
        <p:txBody>
          <a:bodyPr/>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C3AD246-5BF0-F7AB-2932-194E3C640B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86F80D61-F3E7-81C3-CFB4-CDE8DCB39934}"/>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A63C317A-96D7-706C-7A80-DB8BA3E54F8F}"/>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36A2A25A-E4A8-C2FB-2DF1-E9A8A8D3BA4F}"/>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159A19D1-1E2E-3CA1-74E1-9B0E70E1DDB2}"/>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8" name="Picture 4">
            <a:extLst>
              <a:ext uri="{FF2B5EF4-FFF2-40B4-BE49-F238E27FC236}">
                <a16:creationId xmlns:a16="http://schemas.microsoft.com/office/drawing/2014/main" id="{8A636BC5-83EE-6FD9-35E5-43C7D87DC3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9" name="Fluxograma: Processo Alternativo 13">
            <a:extLst>
              <a:ext uri="{FF2B5EF4-FFF2-40B4-BE49-F238E27FC236}">
                <a16:creationId xmlns:a16="http://schemas.microsoft.com/office/drawing/2014/main" id="{9C5386BC-C7AE-A9D4-2BC6-3B49E55CE3FE}"/>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Picture 6" descr="A green line art of a robot arm and a virtual reality headset&#10;&#10;Description automatically generated">
            <a:extLst>
              <a:ext uri="{FF2B5EF4-FFF2-40B4-BE49-F238E27FC236}">
                <a16:creationId xmlns:a16="http://schemas.microsoft.com/office/drawing/2014/main" id="{A5FE4CF8-76FA-59A2-5FDB-5B33E14035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213602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DA4F84-A1D4-08BC-BD4F-48EA57404A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7AFE439-25FD-A81F-1E96-835329B951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69A1AF7-5362-F783-E053-BA637AE5D966}"/>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AC81EFDF-BCED-5099-3313-FE4E88E859E0}"/>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A1174B98-72A8-58C3-6C18-A817C04B72DB}"/>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D438BA00-DF55-2055-767E-A234A2B06E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2676801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4CB62-9C11-142A-63BE-748D5B724B4D}"/>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E9E0B481-CF05-B5FD-11EA-27CD8A7D3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CE18F77D-C1B4-23A2-330C-80942872FCCB}"/>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F33AC103-A133-35A4-B209-8C9634E68023}"/>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98D93AF1-0BEA-199C-69E2-BB191A6A3D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EE3E31EB-E3B8-A273-0E01-FF4761789AE5}"/>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88E7F819-6743-16FE-2E49-1BBF259A2998}"/>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23383125-5D99-792F-2CBD-6B4A020B616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643287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9AF2-EBB4-6F27-33D2-243BE561D1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R"/>
          </a:p>
        </p:txBody>
      </p:sp>
      <p:sp>
        <p:nvSpPr>
          <p:cNvPr id="3" name="Text Placeholder 2">
            <a:extLst>
              <a:ext uri="{FF2B5EF4-FFF2-40B4-BE49-F238E27FC236}">
                <a16:creationId xmlns:a16="http://schemas.microsoft.com/office/drawing/2014/main" id="{2BB0F59C-852E-FE5F-3E75-628E5C84784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D23CAB-FA27-ED3A-1A63-F1991E9B15CA}"/>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47898156-6705-2254-BF25-7E235337ECC4}"/>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03D8695E-243E-B974-E831-C68F750B7829}"/>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7" name="Rectangle 6">
            <a:extLst>
              <a:ext uri="{FF2B5EF4-FFF2-40B4-BE49-F238E27FC236}">
                <a16:creationId xmlns:a16="http://schemas.microsoft.com/office/drawing/2014/main" id="{87DCC5F2-A385-E062-0F98-BB358A4E890D}"/>
              </a:ext>
            </a:extLst>
          </p:cNvPr>
          <p:cNvSpPr/>
          <p:nvPr userDrawn="1"/>
        </p:nvSpPr>
        <p:spPr>
          <a:xfrm>
            <a:off x="0" y="0"/>
            <a:ext cx="12192000" cy="6858000"/>
          </a:xfrm>
          <a:prstGeom prst="rect">
            <a:avLst/>
          </a:prstGeom>
          <a:solidFill>
            <a:srgbClr val="17383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402A0284-2CD8-F596-1CCD-4B8F2E58EDCA}"/>
              </a:ext>
            </a:extLst>
          </p:cNvPr>
          <p:cNvPicPr>
            <a:picLocks noChangeAspect="1"/>
          </p:cNvPicPr>
          <p:nvPr userDrawn="1"/>
        </p:nvPicPr>
        <p:blipFill>
          <a:blip r:embed="rId2"/>
          <a:stretch>
            <a:fillRect/>
          </a:stretch>
        </p:blipFill>
        <p:spPr>
          <a:xfrm>
            <a:off x="11271250" y="136525"/>
            <a:ext cx="768350" cy="768350"/>
          </a:xfrm>
          <a:prstGeom prst="rect">
            <a:avLst/>
          </a:prstGeom>
        </p:spPr>
      </p:pic>
    </p:spTree>
    <p:extLst>
      <p:ext uri="{BB962C8B-B14F-4D97-AF65-F5344CB8AC3E}">
        <p14:creationId xmlns:p14="http://schemas.microsoft.com/office/powerpoint/2010/main" val="4069396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12AA1-2081-29C2-1EDE-C412FB332ED3}"/>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06D9F689-4539-9413-86E9-F31CC88983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Content Placeholder 3">
            <a:extLst>
              <a:ext uri="{FF2B5EF4-FFF2-40B4-BE49-F238E27FC236}">
                <a16:creationId xmlns:a16="http://schemas.microsoft.com/office/drawing/2014/main" id="{EBF8E353-F389-C3D4-6B28-F29F6E7B6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Date Placeholder 4">
            <a:extLst>
              <a:ext uri="{FF2B5EF4-FFF2-40B4-BE49-F238E27FC236}">
                <a16:creationId xmlns:a16="http://schemas.microsoft.com/office/drawing/2014/main" id="{BDFD596C-29E6-F9A0-AD79-E0DEFB7EC3A4}"/>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6" name="Footer Placeholder 5">
            <a:extLst>
              <a:ext uri="{FF2B5EF4-FFF2-40B4-BE49-F238E27FC236}">
                <a16:creationId xmlns:a16="http://schemas.microsoft.com/office/drawing/2014/main" id="{DD64FACA-9F60-C825-6204-0A54732A7C9C}"/>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0C3500CA-2B67-3A23-A10B-1AEA9DA5F381}"/>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8" name="Rectangle 7">
            <a:extLst>
              <a:ext uri="{FF2B5EF4-FFF2-40B4-BE49-F238E27FC236}">
                <a16:creationId xmlns:a16="http://schemas.microsoft.com/office/drawing/2014/main" id="{261D3DDB-5F8C-120C-D4D0-1E726178E526}"/>
              </a:ext>
            </a:extLst>
          </p:cNvPr>
          <p:cNvSpPr/>
          <p:nvPr userDrawn="1"/>
        </p:nvSpPr>
        <p:spPr>
          <a:xfrm>
            <a:off x="0" y="0"/>
            <a:ext cx="12192000" cy="6858000"/>
          </a:xfrm>
          <a:prstGeom prst="rect">
            <a:avLst/>
          </a:prstGeom>
          <a:solidFill>
            <a:srgbClr val="74BA4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E9E5D0C1-CCA5-4EF1-3E2B-1132647AA721}"/>
              </a:ext>
            </a:extLst>
          </p:cNvPr>
          <p:cNvPicPr>
            <a:picLocks noChangeAspect="1"/>
          </p:cNvPicPr>
          <p:nvPr userDrawn="1"/>
        </p:nvPicPr>
        <p:blipFill>
          <a:blip r:embed="rId2">
            <a:biLevel thresh="25000"/>
          </a:blip>
          <a:stretch>
            <a:fillRect/>
          </a:stretch>
        </p:blipFill>
        <p:spPr>
          <a:xfrm>
            <a:off x="11254408" y="185738"/>
            <a:ext cx="824948" cy="824948"/>
          </a:xfrm>
          <a:prstGeom prst="rect">
            <a:avLst/>
          </a:prstGeom>
        </p:spPr>
      </p:pic>
    </p:spTree>
    <p:extLst>
      <p:ext uri="{BB962C8B-B14F-4D97-AF65-F5344CB8AC3E}">
        <p14:creationId xmlns:p14="http://schemas.microsoft.com/office/powerpoint/2010/main" val="45199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25B7-57FB-161B-E823-16E12A754C44}"/>
              </a:ext>
            </a:extLst>
          </p:cNvPr>
          <p:cNvSpPr>
            <a:spLocks noGrp="1"/>
          </p:cNvSpPr>
          <p:nvPr>
            <p:ph type="title"/>
          </p:nvPr>
        </p:nvSpPr>
        <p:spPr>
          <a:xfrm>
            <a:off x="839788" y="365125"/>
            <a:ext cx="10515600" cy="1325563"/>
          </a:xfrm>
        </p:spPr>
        <p:txBody>
          <a:bodyPr/>
          <a:lstStyle/>
          <a:p>
            <a:r>
              <a:rPr lang="en-US"/>
              <a:t>Click to edit Master title style</a:t>
            </a:r>
            <a:endParaRPr lang="en-BR"/>
          </a:p>
        </p:txBody>
      </p:sp>
      <p:sp>
        <p:nvSpPr>
          <p:cNvPr id="3" name="Text Placeholder 2">
            <a:extLst>
              <a:ext uri="{FF2B5EF4-FFF2-40B4-BE49-F238E27FC236}">
                <a16:creationId xmlns:a16="http://schemas.microsoft.com/office/drawing/2014/main" id="{BF17CDF3-CCC0-A3CF-591F-A15E2A118D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7E0CC9-ABEB-8408-D2FF-61192B7FED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Text Placeholder 4">
            <a:extLst>
              <a:ext uri="{FF2B5EF4-FFF2-40B4-BE49-F238E27FC236}">
                <a16:creationId xmlns:a16="http://schemas.microsoft.com/office/drawing/2014/main" id="{8F431019-14E2-95EE-E97B-D328EE6778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9E1CA-A32F-8146-B1E4-C91D040004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7" name="Date Placeholder 6">
            <a:extLst>
              <a:ext uri="{FF2B5EF4-FFF2-40B4-BE49-F238E27FC236}">
                <a16:creationId xmlns:a16="http://schemas.microsoft.com/office/drawing/2014/main" id="{EB8A7C4B-3569-FBB7-701D-74D934082DB4}"/>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8" name="Footer Placeholder 7">
            <a:extLst>
              <a:ext uri="{FF2B5EF4-FFF2-40B4-BE49-F238E27FC236}">
                <a16:creationId xmlns:a16="http://schemas.microsoft.com/office/drawing/2014/main" id="{3D8FFC3F-986C-2D3F-66E5-32F7AD2B7889}"/>
              </a:ext>
            </a:extLst>
          </p:cNvPr>
          <p:cNvSpPr>
            <a:spLocks noGrp="1"/>
          </p:cNvSpPr>
          <p:nvPr>
            <p:ph type="ftr" sz="quarter" idx="11"/>
          </p:nvPr>
        </p:nvSpPr>
        <p:spPr/>
        <p:txBody>
          <a:bodyPr/>
          <a:lstStyle/>
          <a:p>
            <a:endParaRPr lang="en-BR"/>
          </a:p>
        </p:txBody>
      </p:sp>
      <p:sp>
        <p:nvSpPr>
          <p:cNvPr id="9" name="Slide Number Placeholder 8">
            <a:extLst>
              <a:ext uri="{FF2B5EF4-FFF2-40B4-BE49-F238E27FC236}">
                <a16:creationId xmlns:a16="http://schemas.microsoft.com/office/drawing/2014/main" id="{930B6E73-B223-B8A2-632A-2C961D8671E4}"/>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0" name="Picture 9" descr="A logo with green and black text&#10;&#10;Description automatically generated">
            <a:extLst>
              <a:ext uri="{FF2B5EF4-FFF2-40B4-BE49-F238E27FC236}">
                <a16:creationId xmlns:a16="http://schemas.microsoft.com/office/drawing/2014/main" id="{C5EB5D3D-BE85-36B7-70E6-DF9481D03145}"/>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1406600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0468-FEA9-9FFD-CE5F-6F4B9D9F3EE0}"/>
              </a:ext>
            </a:extLst>
          </p:cNvPr>
          <p:cNvSpPr>
            <a:spLocks noGrp="1"/>
          </p:cNvSpPr>
          <p:nvPr>
            <p:ph type="title"/>
          </p:nvPr>
        </p:nvSpPr>
        <p:spPr/>
        <p:txBody>
          <a:bodyPr/>
          <a:lstStyle/>
          <a:p>
            <a:r>
              <a:rPr lang="en-US"/>
              <a:t>Click to edit Master title style</a:t>
            </a:r>
            <a:endParaRPr lang="en-BR"/>
          </a:p>
        </p:txBody>
      </p:sp>
      <p:sp>
        <p:nvSpPr>
          <p:cNvPr id="3" name="Date Placeholder 2">
            <a:extLst>
              <a:ext uri="{FF2B5EF4-FFF2-40B4-BE49-F238E27FC236}">
                <a16:creationId xmlns:a16="http://schemas.microsoft.com/office/drawing/2014/main" id="{DFA8E351-C595-E464-9F3B-6084A28DC557}"/>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4" name="Footer Placeholder 3">
            <a:extLst>
              <a:ext uri="{FF2B5EF4-FFF2-40B4-BE49-F238E27FC236}">
                <a16:creationId xmlns:a16="http://schemas.microsoft.com/office/drawing/2014/main" id="{9D4A673E-2F99-CEE3-2442-99389EBA524F}"/>
              </a:ext>
            </a:extLst>
          </p:cNvPr>
          <p:cNvSpPr>
            <a:spLocks noGrp="1"/>
          </p:cNvSpPr>
          <p:nvPr>
            <p:ph type="ftr" sz="quarter" idx="11"/>
          </p:nvPr>
        </p:nvSpPr>
        <p:spPr/>
        <p:txBody>
          <a:bodyPr/>
          <a:lstStyle/>
          <a:p>
            <a:endParaRPr lang="en-BR"/>
          </a:p>
        </p:txBody>
      </p:sp>
      <p:sp>
        <p:nvSpPr>
          <p:cNvPr id="5" name="Slide Number Placeholder 4">
            <a:extLst>
              <a:ext uri="{FF2B5EF4-FFF2-40B4-BE49-F238E27FC236}">
                <a16:creationId xmlns:a16="http://schemas.microsoft.com/office/drawing/2014/main" id="{CD9F2469-0422-BB32-85DE-8228DB6419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6" name="Picture 5" descr="A logo with green and black text&#10;&#10;Description automatically generated">
            <a:extLst>
              <a:ext uri="{FF2B5EF4-FFF2-40B4-BE49-F238E27FC236}">
                <a16:creationId xmlns:a16="http://schemas.microsoft.com/office/drawing/2014/main" id="{C5150B15-5577-5E81-F088-230A91EC1ED5}"/>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7" name="Picture 4">
            <a:extLst>
              <a:ext uri="{FF2B5EF4-FFF2-40B4-BE49-F238E27FC236}">
                <a16:creationId xmlns:a16="http://schemas.microsoft.com/office/drawing/2014/main" id="{389EA8A4-08B5-5BAA-9AC5-6127B958D40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8" name="Fluxograma: Processo Alternativo 13">
            <a:extLst>
              <a:ext uri="{FF2B5EF4-FFF2-40B4-BE49-F238E27FC236}">
                <a16:creationId xmlns:a16="http://schemas.microsoft.com/office/drawing/2014/main" id="{B378BB90-2A3E-E781-2353-A14263E84977}"/>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9" name="Picture 6" descr="A green line art of a robot arm and a virtual reality headset&#10;&#10;Description automatically generated">
            <a:extLst>
              <a:ext uri="{FF2B5EF4-FFF2-40B4-BE49-F238E27FC236}">
                <a16:creationId xmlns:a16="http://schemas.microsoft.com/office/drawing/2014/main" id="{0FB5A492-07D6-4A1E-78C8-D67ABCB3D71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331923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5DFE0C-C119-20E5-4358-ADE7ED87FFBD}"/>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3" name="Footer Placeholder 2">
            <a:extLst>
              <a:ext uri="{FF2B5EF4-FFF2-40B4-BE49-F238E27FC236}">
                <a16:creationId xmlns:a16="http://schemas.microsoft.com/office/drawing/2014/main" id="{35A2E6BD-D841-2B9F-4A5D-52EC43A1BB58}"/>
              </a:ext>
            </a:extLst>
          </p:cNvPr>
          <p:cNvSpPr>
            <a:spLocks noGrp="1"/>
          </p:cNvSpPr>
          <p:nvPr>
            <p:ph type="ftr" sz="quarter" idx="11"/>
          </p:nvPr>
        </p:nvSpPr>
        <p:spPr/>
        <p:txBody>
          <a:bodyPr/>
          <a:lstStyle/>
          <a:p>
            <a:endParaRPr lang="en-BR"/>
          </a:p>
        </p:txBody>
      </p:sp>
      <p:sp>
        <p:nvSpPr>
          <p:cNvPr id="4" name="Slide Number Placeholder 3">
            <a:extLst>
              <a:ext uri="{FF2B5EF4-FFF2-40B4-BE49-F238E27FC236}">
                <a16:creationId xmlns:a16="http://schemas.microsoft.com/office/drawing/2014/main" id="{D52820BB-0C86-0875-75BE-249EA44341D3}"/>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9" name="Imagem 8" descr="Uma imagem contendo Texto&#10;&#10;O conteúdo gerado por IA pode estar incorreto.">
            <a:extLst>
              <a:ext uri="{FF2B5EF4-FFF2-40B4-BE49-F238E27FC236}">
                <a16:creationId xmlns:a16="http://schemas.microsoft.com/office/drawing/2014/main" id="{813C5FA5-2B8E-B3BD-5CDC-0BE18A207900}"/>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0" name="Imagem 9" descr="Uma imagem contendo Texto&#10;&#10;O conteúdo gerado por IA pode estar incorreto.">
            <a:extLst>
              <a:ext uri="{FF2B5EF4-FFF2-40B4-BE49-F238E27FC236}">
                <a16:creationId xmlns:a16="http://schemas.microsoft.com/office/drawing/2014/main" id="{5EFF583B-5F3A-8FBD-D103-73BF5C5FBFC5}"/>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1" name="Imagem 10" descr="Uma imagem contendo Texto&#10;&#10;O conteúdo gerado por IA pode estar incorreto.">
            <a:extLst>
              <a:ext uri="{FF2B5EF4-FFF2-40B4-BE49-F238E27FC236}">
                <a16:creationId xmlns:a16="http://schemas.microsoft.com/office/drawing/2014/main" id="{F68BFEBD-0BB9-1EA5-44A5-32320AC4CB9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834386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1936-C7D1-934C-D129-D13688492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Content Placeholder 2">
            <a:extLst>
              <a:ext uri="{FF2B5EF4-FFF2-40B4-BE49-F238E27FC236}">
                <a16:creationId xmlns:a16="http://schemas.microsoft.com/office/drawing/2014/main" id="{D2D80970-75B6-8963-8E48-ED0DA1C087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Text Placeholder 3">
            <a:extLst>
              <a:ext uri="{FF2B5EF4-FFF2-40B4-BE49-F238E27FC236}">
                <a16:creationId xmlns:a16="http://schemas.microsoft.com/office/drawing/2014/main" id="{400B3292-9AF8-DA58-5042-DEE64C866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6A4D6-1029-829B-1A5F-069DF14AFE8A}"/>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6" name="Footer Placeholder 5">
            <a:extLst>
              <a:ext uri="{FF2B5EF4-FFF2-40B4-BE49-F238E27FC236}">
                <a16:creationId xmlns:a16="http://schemas.microsoft.com/office/drawing/2014/main" id="{2E0D1A05-E96B-38B5-FCF6-FFE0DA7B2368}"/>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EDFF15B4-7E2A-C01B-D4E1-75F0B7DA0ED2}"/>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8AE5502E-6CB4-9853-A6A5-42E9DC8EEF98}"/>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381820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7B52E-CB1D-4367-7FC1-D639A39E5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Picture Placeholder 2">
            <a:extLst>
              <a:ext uri="{FF2B5EF4-FFF2-40B4-BE49-F238E27FC236}">
                <a16:creationId xmlns:a16="http://schemas.microsoft.com/office/drawing/2014/main" id="{BAB9AD3F-F6C7-5A2D-590A-9FD5487B02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R"/>
          </a:p>
        </p:txBody>
      </p:sp>
      <p:sp>
        <p:nvSpPr>
          <p:cNvPr id="4" name="Text Placeholder 3">
            <a:extLst>
              <a:ext uri="{FF2B5EF4-FFF2-40B4-BE49-F238E27FC236}">
                <a16:creationId xmlns:a16="http://schemas.microsoft.com/office/drawing/2014/main" id="{9303788A-D600-B722-9702-F712D9F67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F062EE-0D95-3118-B84D-D41FCB5361BF}"/>
              </a:ext>
            </a:extLst>
          </p:cNvPr>
          <p:cNvSpPr>
            <a:spLocks noGrp="1"/>
          </p:cNvSpPr>
          <p:nvPr>
            <p:ph type="dt" sz="half" idx="10"/>
          </p:nvPr>
        </p:nvSpPr>
        <p:spPr/>
        <p:txBody>
          <a:bodyPr/>
          <a:lstStyle/>
          <a:p>
            <a:fld id="{52048280-DEC5-6740-B170-5C849DC1A91D}" type="datetimeFigureOut">
              <a:rPr lang="en-BR" smtClean="0"/>
              <a:t>09/17/2025</a:t>
            </a:fld>
            <a:endParaRPr lang="en-BR"/>
          </a:p>
        </p:txBody>
      </p:sp>
      <p:sp>
        <p:nvSpPr>
          <p:cNvPr id="6" name="Footer Placeholder 5">
            <a:extLst>
              <a:ext uri="{FF2B5EF4-FFF2-40B4-BE49-F238E27FC236}">
                <a16:creationId xmlns:a16="http://schemas.microsoft.com/office/drawing/2014/main" id="{368CE30F-0EF9-1869-15F1-FE336404F476}"/>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48E69F7E-ECBF-11A1-9138-A4E313E78A46}"/>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3B3522D6-C677-71CE-3A23-99A4E50207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4090976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D26A3-5249-A393-B66B-1483E7BD29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R"/>
          </a:p>
        </p:txBody>
      </p:sp>
      <p:sp>
        <p:nvSpPr>
          <p:cNvPr id="3" name="Text Placeholder 2">
            <a:extLst>
              <a:ext uri="{FF2B5EF4-FFF2-40B4-BE49-F238E27FC236}">
                <a16:creationId xmlns:a16="http://schemas.microsoft.com/office/drawing/2014/main" id="{8F0E0777-DBBE-87EB-D22F-35C67708C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73D94A7-CBA6-D18E-4E13-1B7EEC589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048280-DEC5-6740-B170-5C849DC1A91D}" type="datetimeFigureOut">
              <a:rPr lang="en-BR" smtClean="0"/>
              <a:t>09/17/2025</a:t>
            </a:fld>
            <a:endParaRPr lang="en-BR"/>
          </a:p>
        </p:txBody>
      </p:sp>
      <p:sp>
        <p:nvSpPr>
          <p:cNvPr id="5" name="Footer Placeholder 4">
            <a:extLst>
              <a:ext uri="{FF2B5EF4-FFF2-40B4-BE49-F238E27FC236}">
                <a16:creationId xmlns:a16="http://schemas.microsoft.com/office/drawing/2014/main" id="{DD7D0B53-06EA-CF6C-5DDF-61F6BCEE42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BR"/>
          </a:p>
        </p:txBody>
      </p:sp>
      <p:sp>
        <p:nvSpPr>
          <p:cNvPr id="6" name="Slide Number Placeholder 5">
            <a:extLst>
              <a:ext uri="{FF2B5EF4-FFF2-40B4-BE49-F238E27FC236}">
                <a16:creationId xmlns:a16="http://schemas.microsoft.com/office/drawing/2014/main" id="{251E7156-46A8-D766-B88F-B968ECF8AC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55217A-BCB2-1846-9468-83CC719C2930}" type="slidenum">
              <a:rPr lang="en-BR" smtClean="0"/>
              <a:t>‹nº›</a:t>
            </a:fld>
            <a:endParaRPr lang="en-BR"/>
          </a:p>
        </p:txBody>
      </p:sp>
    </p:spTree>
    <p:extLst>
      <p:ext uri="{BB962C8B-B14F-4D97-AF65-F5344CB8AC3E}">
        <p14:creationId xmlns:p14="http://schemas.microsoft.com/office/powerpoint/2010/main" val="420070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C2FF3-619E-E98C-6406-BBAAD70FE665}"/>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A991D971-8A66-8F20-A41B-C35CCCC11DA8}"/>
              </a:ext>
            </a:extLst>
          </p:cNvPr>
          <p:cNvPicPr>
            <a:picLocks noChangeAspect="1"/>
          </p:cNvPicPr>
          <p:nvPr/>
        </p:nvPicPr>
        <p:blipFill>
          <a:blip r:embed="rId2"/>
          <a:stretch>
            <a:fillRect/>
          </a:stretch>
        </p:blipFill>
        <p:spPr>
          <a:xfrm>
            <a:off x="0" y="0"/>
            <a:ext cx="12192000" cy="6858000"/>
          </a:xfrm>
          <a:prstGeom prst="rect">
            <a:avLst/>
          </a:prstGeom>
        </p:spPr>
      </p:pic>
      <p:sp>
        <p:nvSpPr>
          <p:cNvPr id="7" name="CaixaDeTexto 6">
            <a:extLst>
              <a:ext uri="{FF2B5EF4-FFF2-40B4-BE49-F238E27FC236}">
                <a16:creationId xmlns:a16="http://schemas.microsoft.com/office/drawing/2014/main" id="{A442A754-CF69-A3AC-5B86-E4CBDFF74169}"/>
              </a:ext>
            </a:extLst>
          </p:cNvPr>
          <p:cNvSpPr txBox="1"/>
          <p:nvPr/>
        </p:nvSpPr>
        <p:spPr>
          <a:xfrm>
            <a:off x="695369" y="3802118"/>
            <a:ext cx="5727850" cy="369332"/>
          </a:xfrm>
          <a:prstGeom prst="rect">
            <a:avLst/>
          </a:prstGeom>
          <a:noFill/>
        </p:spPr>
        <p:txBody>
          <a:bodyPr wrap="none" rtlCol="0">
            <a:spAutoFit/>
          </a:bodyPr>
          <a:lstStyle/>
          <a:p>
            <a:r>
              <a:rPr lang="pt-BR">
                <a:latin typeface="Montserrat" pitchFamily="2" charset="77"/>
              </a:rPr>
              <a:t>Núcleo de Capacitação em Inteligência Artificial</a:t>
            </a:r>
          </a:p>
        </p:txBody>
      </p:sp>
      <p:pic>
        <p:nvPicPr>
          <p:cNvPr id="2" name="Imagem 1" descr="Uma imagem contendo Texto&#10;&#10;O conteúdo gerado por IA pode estar incorreto.">
            <a:extLst>
              <a:ext uri="{FF2B5EF4-FFF2-40B4-BE49-F238E27FC236}">
                <a16:creationId xmlns:a16="http://schemas.microsoft.com/office/drawing/2014/main" id="{D9CE3225-DDE6-B600-9BE3-0A441CFFAD0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81ECF388-9A2D-534E-04C3-9C02E857937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pic>
        <p:nvPicPr>
          <p:cNvPr id="6" name="Imagem 5" descr="Ícone&#10;&#10;O conteúdo gerado por IA pode estar incorreto.">
            <a:extLst>
              <a:ext uri="{FF2B5EF4-FFF2-40B4-BE49-F238E27FC236}">
                <a16:creationId xmlns:a16="http://schemas.microsoft.com/office/drawing/2014/main" id="{6A2960D7-44A7-4148-479A-87822C97D23C}"/>
              </a:ext>
            </a:extLst>
          </p:cNvPr>
          <p:cNvPicPr>
            <a:picLocks noChangeAspect="1"/>
          </p:cNvPicPr>
          <p:nvPr/>
        </p:nvPicPr>
        <p:blipFill>
          <a:blip r:embed="rId4"/>
          <a:stretch>
            <a:fillRect/>
          </a:stretch>
        </p:blipFill>
        <p:spPr>
          <a:xfrm>
            <a:off x="806599" y="3191201"/>
            <a:ext cx="1854305" cy="638349"/>
          </a:xfrm>
          <a:prstGeom prst="rect">
            <a:avLst/>
          </a:prstGeom>
        </p:spPr>
      </p:pic>
    </p:spTree>
    <p:extLst>
      <p:ext uri="{BB962C8B-B14F-4D97-AF65-F5344CB8AC3E}">
        <p14:creationId xmlns:p14="http://schemas.microsoft.com/office/powerpoint/2010/main" val="4170425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444892-DAF3-461B-EA32-74330991D481}"/>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19E88204-6BD5-8C5C-A918-729934D7EB12}"/>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58D54EB3-FB79-AEBD-75D8-3B8494B1173C}"/>
              </a:ext>
            </a:extLst>
          </p:cNvPr>
          <p:cNvSpPr txBox="1">
            <a:spLocks/>
          </p:cNvSpPr>
          <p:nvPr/>
        </p:nvSpPr>
        <p:spPr>
          <a:xfrm>
            <a:off x="1104503" y="636450"/>
            <a:ext cx="6994223"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de Margem Suave</a:t>
            </a:r>
            <a:endParaRPr lang="pt-BR">
              <a:solidFill>
                <a:schemeClr val="bg1"/>
              </a:solidFill>
            </a:endParaRPr>
          </a:p>
        </p:txBody>
      </p:sp>
      <p:pic>
        <p:nvPicPr>
          <p:cNvPr id="6" name="Imagem 5" descr="Texto&#10;&#10;O conteúdo gerado por IA pode estar incorreto.">
            <a:extLst>
              <a:ext uri="{FF2B5EF4-FFF2-40B4-BE49-F238E27FC236}">
                <a16:creationId xmlns:a16="http://schemas.microsoft.com/office/drawing/2014/main" id="{978D202B-DC79-04BE-ABBD-B705A4EA3282}"/>
              </a:ext>
            </a:extLst>
          </p:cNvPr>
          <p:cNvPicPr>
            <a:picLocks noChangeAspect="1"/>
          </p:cNvPicPr>
          <p:nvPr/>
        </p:nvPicPr>
        <p:blipFill>
          <a:blip r:embed="rId2"/>
          <a:stretch>
            <a:fillRect/>
          </a:stretch>
        </p:blipFill>
        <p:spPr>
          <a:xfrm>
            <a:off x="484992" y="1610521"/>
            <a:ext cx="5611008" cy="2581635"/>
          </a:xfrm>
          <a:prstGeom prst="rect">
            <a:avLst/>
          </a:prstGeom>
        </p:spPr>
      </p:pic>
      <p:pic>
        <p:nvPicPr>
          <p:cNvPr id="7" name="Imagem 6" descr="Gráfico&#10;&#10;O conteúdo gerado por IA pode estar incorreto.">
            <a:extLst>
              <a:ext uri="{FF2B5EF4-FFF2-40B4-BE49-F238E27FC236}">
                <a16:creationId xmlns:a16="http://schemas.microsoft.com/office/drawing/2014/main" id="{85162700-5271-4D9C-4DF9-A03C87045710}"/>
              </a:ext>
            </a:extLst>
          </p:cNvPr>
          <p:cNvPicPr>
            <a:picLocks noChangeAspect="1"/>
          </p:cNvPicPr>
          <p:nvPr/>
        </p:nvPicPr>
        <p:blipFill>
          <a:blip r:embed="rId3"/>
          <a:stretch>
            <a:fillRect/>
          </a:stretch>
        </p:blipFill>
        <p:spPr>
          <a:xfrm>
            <a:off x="6096000" y="1595133"/>
            <a:ext cx="5611008" cy="2209952"/>
          </a:xfrm>
          <a:prstGeom prst="rect">
            <a:avLst/>
          </a:prstGeom>
        </p:spPr>
      </p:pic>
      <p:pic>
        <p:nvPicPr>
          <p:cNvPr id="10" name="Imagem 9" descr="Tela de celular com texto preto sobre fundo branco&#10;&#10;O conteúdo gerado por IA pode estar incorreto.">
            <a:extLst>
              <a:ext uri="{FF2B5EF4-FFF2-40B4-BE49-F238E27FC236}">
                <a16:creationId xmlns:a16="http://schemas.microsoft.com/office/drawing/2014/main" id="{DBCB7419-E207-9D17-5E38-68FAE63C48C7}"/>
              </a:ext>
            </a:extLst>
          </p:cNvPr>
          <p:cNvPicPr>
            <a:picLocks noChangeAspect="1"/>
          </p:cNvPicPr>
          <p:nvPr/>
        </p:nvPicPr>
        <p:blipFill>
          <a:blip r:embed="rId4"/>
          <a:stretch>
            <a:fillRect/>
          </a:stretch>
        </p:blipFill>
        <p:spPr>
          <a:xfrm>
            <a:off x="484992" y="4501702"/>
            <a:ext cx="4178710" cy="882406"/>
          </a:xfrm>
          <a:prstGeom prst="rect">
            <a:avLst/>
          </a:prstGeom>
        </p:spPr>
      </p:pic>
      <p:sp>
        <p:nvSpPr>
          <p:cNvPr id="12" name="CaixaDeTexto 11">
            <a:extLst>
              <a:ext uri="{FF2B5EF4-FFF2-40B4-BE49-F238E27FC236}">
                <a16:creationId xmlns:a16="http://schemas.microsoft.com/office/drawing/2014/main" id="{6DC09F1C-03B2-D220-406D-5FC76C133FCD}"/>
              </a:ext>
            </a:extLst>
          </p:cNvPr>
          <p:cNvSpPr txBox="1"/>
          <p:nvPr/>
        </p:nvSpPr>
        <p:spPr>
          <a:xfrm>
            <a:off x="5508154" y="3946478"/>
            <a:ext cx="6395882" cy="1992853"/>
          </a:xfrm>
          <a:prstGeom prst="rect">
            <a:avLst/>
          </a:prstGeom>
          <a:noFill/>
        </p:spPr>
        <p:txBody>
          <a:bodyPr wrap="square">
            <a:spAutoFit/>
          </a:bodyPr>
          <a:lstStyle/>
          <a:p>
            <a:pPr algn="just" rtl="0">
              <a:lnSpc>
                <a:spcPts val="2100"/>
              </a:lnSpc>
              <a:buNone/>
            </a:pPr>
            <a:r>
              <a:rPr lang="pt-BR" b="0" i="0">
                <a:solidFill>
                  <a:srgbClr val="3C4043"/>
                </a:solidFill>
                <a:effectLst/>
                <a:latin typeface="Montserrat" panose="00000500000000000000" pitchFamily="2" charset="0"/>
              </a:rPr>
              <a:t>A primeira planta é classificada como </a:t>
            </a:r>
            <a:r>
              <a:rPr lang="pt-BR" b="0" i="1">
                <a:solidFill>
                  <a:srgbClr val="3C4043"/>
                </a:solidFill>
                <a:effectLst/>
                <a:latin typeface="Montserrat" panose="00000500000000000000" pitchFamily="2" charset="0"/>
              </a:rPr>
              <a:t>Iris </a:t>
            </a:r>
            <a:r>
              <a:rPr lang="pt-BR" b="0" i="1" err="1">
                <a:solidFill>
                  <a:srgbClr val="3C4043"/>
                </a:solidFill>
                <a:effectLst/>
                <a:latin typeface="Montserrat" panose="00000500000000000000" pitchFamily="2" charset="0"/>
              </a:rPr>
              <a:t>virginica</a:t>
            </a:r>
            <a:r>
              <a:rPr lang="pt-BR" b="0" i="0">
                <a:solidFill>
                  <a:srgbClr val="3C4043"/>
                </a:solidFill>
                <a:effectLst/>
                <a:latin typeface="Montserrat" panose="00000500000000000000" pitchFamily="2" charset="0"/>
              </a:rPr>
              <a:t>, enquanto a segunda não. Vejamos as pontuações que o SVM utilizou para fazer essas previsões. Elas medem a distância sinalizada entre cada instância e o limite de decisão</a:t>
            </a:r>
            <a:r>
              <a:rPr lang="pt-BR" b="0" i="0">
                <a:solidFill>
                  <a:srgbClr val="3C4043"/>
                </a:solidFill>
                <a:effectLst/>
                <a:latin typeface="Roboto" panose="02000000000000000000" pitchFamily="2" charset="0"/>
              </a:rPr>
              <a:t>.</a:t>
            </a:r>
          </a:p>
          <a:p>
            <a:pPr>
              <a:buNone/>
            </a:pPr>
            <a:br>
              <a:rPr lang="pt-BR" b="0" i="0">
                <a:solidFill>
                  <a:srgbClr val="5F6368"/>
                </a:solidFill>
                <a:effectLst/>
                <a:latin typeface="Roboto" panose="02000000000000000000" pitchFamily="2" charset="0"/>
              </a:rPr>
            </a:br>
            <a:endParaRPr lang="pt-BR"/>
          </a:p>
        </p:txBody>
      </p:sp>
      <p:pic>
        <p:nvPicPr>
          <p:cNvPr id="14" name="Imagem 13" descr="Texto&#10;&#10;O conteúdo gerado por IA pode estar incorreto.">
            <a:extLst>
              <a:ext uri="{FF2B5EF4-FFF2-40B4-BE49-F238E27FC236}">
                <a16:creationId xmlns:a16="http://schemas.microsoft.com/office/drawing/2014/main" id="{D1FDB197-E39E-DC14-363D-58B99DC329E1}"/>
              </a:ext>
            </a:extLst>
          </p:cNvPr>
          <p:cNvPicPr>
            <a:picLocks noChangeAspect="1"/>
          </p:cNvPicPr>
          <p:nvPr/>
        </p:nvPicPr>
        <p:blipFill>
          <a:blip r:embed="rId5"/>
          <a:stretch>
            <a:fillRect/>
          </a:stretch>
        </p:blipFill>
        <p:spPr>
          <a:xfrm>
            <a:off x="6753763" y="5640444"/>
            <a:ext cx="3305636" cy="581106"/>
          </a:xfrm>
          <a:prstGeom prst="rect">
            <a:avLst/>
          </a:prstGeom>
        </p:spPr>
      </p:pic>
    </p:spTree>
    <p:extLst>
      <p:ext uri="{BB962C8B-B14F-4D97-AF65-F5344CB8AC3E}">
        <p14:creationId xmlns:p14="http://schemas.microsoft.com/office/powerpoint/2010/main" val="1555872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D4292-EAC6-E33B-3BA6-711AC0901E41}"/>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075423D2-4403-6DBD-888B-0CE81659C87F}"/>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EF107546-CCFB-C760-077F-B25A2551F270}"/>
              </a:ext>
            </a:extLst>
          </p:cNvPr>
          <p:cNvSpPr txBox="1">
            <a:spLocks/>
          </p:cNvSpPr>
          <p:nvPr/>
        </p:nvSpPr>
        <p:spPr>
          <a:xfrm>
            <a:off x="1104503" y="636450"/>
            <a:ext cx="6994223"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de Margem Suave</a:t>
            </a:r>
            <a:endParaRPr lang="pt-BR">
              <a:solidFill>
                <a:schemeClr val="bg1"/>
              </a:solidFill>
            </a:endParaRPr>
          </a:p>
        </p:txBody>
      </p:sp>
      <p:sp>
        <p:nvSpPr>
          <p:cNvPr id="12" name="CaixaDeTexto 11">
            <a:extLst>
              <a:ext uri="{FF2B5EF4-FFF2-40B4-BE49-F238E27FC236}">
                <a16:creationId xmlns:a16="http://schemas.microsoft.com/office/drawing/2014/main" id="{FA388DB6-B503-D3FE-D587-B961B350F9AE}"/>
              </a:ext>
            </a:extLst>
          </p:cNvPr>
          <p:cNvSpPr txBox="1"/>
          <p:nvPr/>
        </p:nvSpPr>
        <p:spPr>
          <a:xfrm>
            <a:off x="415785" y="1472869"/>
            <a:ext cx="10724164" cy="3785011"/>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Diferente da </a:t>
            </a:r>
            <a:r>
              <a:rPr lang="pt-BR" b="1" err="1">
                <a:latin typeface="Montserrat" panose="00000500000000000000" pitchFamily="2" charset="0"/>
              </a:rPr>
              <a:t>LogisticRegression</a:t>
            </a:r>
            <a:r>
              <a:rPr lang="pt-BR">
                <a:latin typeface="Montserrat" panose="00000500000000000000" pitchFamily="2" charset="0"/>
              </a:rPr>
              <a:t>, o </a:t>
            </a:r>
            <a:r>
              <a:rPr lang="pt-BR" b="1" err="1">
                <a:latin typeface="Montserrat" panose="00000500000000000000" pitchFamily="2" charset="0"/>
              </a:rPr>
              <a:t>LinearSVC</a:t>
            </a:r>
            <a:r>
              <a:rPr lang="pt-BR">
                <a:latin typeface="Montserrat" panose="00000500000000000000" pitchFamily="2" charset="0"/>
              </a:rPr>
              <a:t> não tem o método </a:t>
            </a:r>
            <a:r>
              <a:rPr lang="pt-BR" b="1" err="1">
                <a:latin typeface="Montserrat" panose="00000500000000000000" pitchFamily="2" charset="0"/>
              </a:rPr>
              <a:t>predict_proba</a:t>
            </a:r>
            <a:r>
              <a:rPr lang="pt-BR" b="1">
                <a:latin typeface="Montserrat" panose="00000500000000000000" pitchFamily="2" charset="0"/>
              </a:rPr>
              <a:t>()</a:t>
            </a:r>
            <a:r>
              <a:rPr lang="pt-BR">
                <a:latin typeface="Montserrat" panose="00000500000000000000" pitchFamily="2" charset="0"/>
              </a:rPr>
              <a:t> para calcular probabilidades das classes. Mas se você usar a classe </a:t>
            </a:r>
            <a:r>
              <a:rPr lang="pt-BR" b="1">
                <a:latin typeface="Montserrat" panose="00000500000000000000" pitchFamily="2" charset="0"/>
              </a:rPr>
              <a:t>SVC</a:t>
            </a:r>
            <a:r>
              <a:rPr lang="pt-BR">
                <a:latin typeface="Montserrat" panose="00000500000000000000" pitchFamily="2" charset="0"/>
              </a:rPr>
              <a:t> com </a:t>
            </a:r>
            <a:r>
              <a:rPr lang="pt-BR" b="1" err="1">
                <a:latin typeface="Montserrat" panose="00000500000000000000" pitchFamily="2" charset="0"/>
              </a:rPr>
              <a:t>probability</a:t>
            </a:r>
            <a:r>
              <a:rPr lang="pt-BR" b="1">
                <a:latin typeface="Montserrat" panose="00000500000000000000" pitchFamily="2" charset="0"/>
              </a:rPr>
              <a:t>=</a:t>
            </a:r>
            <a:r>
              <a:rPr lang="pt-BR" b="1" err="1">
                <a:latin typeface="Montserrat" panose="00000500000000000000" pitchFamily="2" charset="0"/>
              </a:rPr>
              <a:t>True</a:t>
            </a:r>
            <a:r>
              <a:rPr lang="pt-BR">
                <a:latin typeface="Montserrat" panose="00000500000000000000" pitchFamily="2" charset="0"/>
              </a:rPr>
              <a:t>, o modelo vai treinar uma etapa extra para transformar os resultados da SVM em probabilidades.</a:t>
            </a:r>
          </a:p>
          <a:p>
            <a:pPr marL="285750" indent="-285750" algn="just">
              <a:lnSpc>
                <a:spcPct val="150000"/>
              </a:lnSpc>
              <a:buFont typeface="Wingdings" panose="05000000000000000000" pitchFamily="2" charset="2"/>
              <a:buChar char="§"/>
            </a:pPr>
            <a:endParaRPr lang="pt-BR" b="0" i="0">
              <a:solidFill>
                <a:srgbClr val="5F6368"/>
              </a:solidFill>
              <a:effectLst/>
              <a:latin typeface="Montserrat" panose="00000500000000000000" pitchFamily="2" charset="0"/>
            </a:endParaRPr>
          </a:p>
          <a:p>
            <a:pPr marL="285750" indent="-285750" algn="just">
              <a:lnSpc>
                <a:spcPct val="150000"/>
              </a:lnSpc>
              <a:buFont typeface="Wingdings" panose="05000000000000000000" pitchFamily="2" charset="2"/>
              <a:buChar char="§"/>
            </a:pPr>
            <a:r>
              <a:rPr lang="pt-BR">
                <a:latin typeface="Montserrat" panose="00000500000000000000" pitchFamily="2" charset="0"/>
              </a:rPr>
              <a:t>Isso é feito usando </a:t>
            </a:r>
            <a:r>
              <a:rPr lang="pt-BR" b="1">
                <a:latin typeface="Montserrat" panose="00000500000000000000" pitchFamily="2" charset="0"/>
              </a:rPr>
              <a:t>validação cruzada de 5 </a:t>
            </a:r>
            <a:r>
              <a:rPr lang="pt-BR" b="1" err="1">
                <a:latin typeface="Montserrat" panose="00000500000000000000" pitchFamily="2" charset="0"/>
              </a:rPr>
              <a:t>folds</a:t>
            </a:r>
            <a:r>
              <a:rPr lang="pt-BR">
                <a:latin typeface="Montserrat" panose="00000500000000000000" pitchFamily="2" charset="0"/>
              </a:rPr>
              <a:t> para criar previsões fora da amostra e, em seguida, treinando um modelo de </a:t>
            </a:r>
            <a:r>
              <a:rPr lang="pt-BR" b="1" err="1">
                <a:latin typeface="Montserrat" panose="00000500000000000000" pitchFamily="2" charset="0"/>
              </a:rPr>
              <a:t>LogisticRegression</a:t>
            </a:r>
            <a:r>
              <a:rPr lang="pt-BR">
                <a:latin typeface="Montserrat" panose="00000500000000000000" pitchFamily="2" charset="0"/>
              </a:rPr>
              <a:t>, o que deixa o treinamento mais lento. Depois disso, os métodos </a:t>
            </a:r>
            <a:r>
              <a:rPr lang="pt-BR" b="1" err="1">
                <a:latin typeface="Montserrat" panose="00000500000000000000" pitchFamily="2" charset="0"/>
              </a:rPr>
              <a:t>predict_proba</a:t>
            </a:r>
            <a:r>
              <a:rPr lang="pt-BR" b="1">
                <a:latin typeface="Montserrat" panose="00000500000000000000" pitchFamily="2" charset="0"/>
              </a:rPr>
              <a:t>()</a:t>
            </a:r>
            <a:r>
              <a:rPr lang="pt-BR">
                <a:latin typeface="Montserrat" panose="00000500000000000000" pitchFamily="2" charset="0"/>
              </a:rPr>
              <a:t> e </a:t>
            </a:r>
            <a:r>
              <a:rPr lang="pt-BR" b="1" err="1">
                <a:latin typeface="Montserrat" panose="00000500000000000000" pitchFamily="2" charset="0"/>
              </a:rPr>
              <a:t>predict_log_proba</a:t>
            </a:r>
            <a:r>
              <a:rPr lang="pt-BR" b="1">
                <a:latin typeface="Montserrat" panose="00000500000000000000" pitchFamily="2" charset="0"/>
              </a:rPr>
              <a:t>()</a:t>
            </a:r>
            <a:r>
              <a:rPr lang="pt-BR">
                <a:latin typeface="Montserrat" panose="00000500000000000000" pitchFamily="2" charset="0"/>
              </a:rPr>
              <a:t> poderão ser usados.</a:t>
            </a:r>
          </a:p>
        </p:txBody>
      </p:sp>
    </p:spTree>
    <p:extLst>
      <p:ext uri="{BB962C8B-B14F-4D97-AF65-F5344CB8AC3E}">
        <p14:creationId xmlns:p14="http://schemas.microsoft.com/office/powerpoint/2010/main" val="2708032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156B82-DF26-552F-BA6A-D1EE91460FC7}"/>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31FB99BC-6034-4610-35CF-E4A224AA8A6A}"/>
              </a:ext>
            </a:extLst>
          </p:cNvPr>
          <p:cNvSpPr>
            <a:spLocks noChangeArrowheads="1"/>
          </p:cNvSpPr>
          <p:nvPr/>
        </p:nvSpPr>
        <p:spPr bwMode="auto">
          <a:xfrm>
            <a:off x="405951" y="1452808"/>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A593C14F-4730-92CA-AE1C-17C6FF4EA526}"/>
              </a:ext>
            </a:extLst>
          </p:cNvPr>
          <p:cNvSpPr txBox="1">
            <a:spLocks/>
          </p:cNvSpPr>
          <p:nvPr/>
        </p:nvSpPr>
        <p:spPr>
          <a:xfrm>
            <a:off x="1597652" y="322785"/>
            <a:ext cx="6322565"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SVM não linear</a:t>
            </a:r>
            <a:endParaRPr lang="pt-BR">
              <a:solidFill>
                <a:schemeClr val="bg1"/>
              </a:solidFill>
            </a:endParaRPr>
          </a:p>
        </p:txBody>
      </p:sp>
      <p:pic>
        <p:nvPicPr>
          <p:cNvPr id="4" name="Imagem 3" descr="Gráfico, Gráfico de linhas, Gráfico de caixa estreita&#10;&#10;O conteúdo gerado por IA pode estar incorreto.">
            <a:extLst>
              <a:ext uri="{FF2B5EF4-FFF2-40B4-BE49-F238E27FC236}">
                <a16:creationId xmlns:a16="http://schemas.microsoft.com/office/drawing/2014/main" id="{F26AEA99-7DF2-945F-EA0D-031B0EFC4FF0}"/>
              </a:ext>
            </a:extLst>
          </p:cNvPr>
          <p:cNvPicPr>
            <a:picLocks noChangeAspect="1"/>
          </p:cNvPicPr>
          <p:nvPr/>
        </p:nvPicPr>
        <p:blipFill>
          <a:blip r:embed="rId2"/>
          <a:stretch>
            <a:fillRect/>
          </a:stretch>
        </p:blipFill>
        <p:spPr>
          <a:xfrm>
            <a:off x="2190205" y="3743633"/>
            <a:ext cx="7811590" cy="2610214"/>
          </a:xfrm>
          <a:prstGeom prst="rect">
            <a:avLst/>
          </a:prstGeom>
        </p:spPr>
      </p:pic>
      <p:sp>
        <p:nvSpPr>
          <p:cNvPr id="5" name="CaixaDeTexto 4">
            <a:extLst>
              <a:ext uri="{FF2B5EF4-FFF2-40B4-BE49-F238E27FC236}">
                <a16:creationId xmlns:a16="http://schemas.microsoft.com/office/drawing/2014/main" id="{60BDD206-E080-20BE-2689-2299E878C54E}"/>
              </a:ext>
            </a:extLst>
          </p:cNvPr>
          <p:cNvSpPr txBox="1"/>
          <p:nvPr/>
        </p:nvSpPr>
        <p:spPr>
          <a:xfrm>
            <a:off x="481781" y="1435309"/>
            <a:ext cx="11218606" cy="1707519"/>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Embora os classificadores SVM lineares sejam eficientes e muitas vezes funcionem muito bem, muitos conjuntos de dados não são nem de longe linearmente separáveis. Uma forma de lidar com dados não lineares é </a:t>
            </a:r>
            <a:r>
              <a:rPr lang="pt-BR" b="1">
                <a:latin typeface="Montserrat" panose="00000500000000000000" pitchFamily="2" charset="0"/>
              </a:rPr>
              <a:t>adicionar mais características</a:t>
            </a:r>
            <a:r>
              <a:rPr lang="pt-BR">
                <a:latin typeface="Montserrat" panose="00000500000000000000" pitchFamily="2" charset="0"/>
              </a:rPr>
              <a:t>, como </a:t>
            </a:r>
            <a:r>
              <a:rPr lang="pt-BR" b="1">
                <a:latin typeface="Montserrat" panose="00000500000000000000" pitchFamily="2" charset="0"/>
              </a:rPr>
              <a:t>features polinomiais</a:t>
            </a:r>
            <a:r>
              <a:rPr lang="pt-BR">
                <a:latin typeface="Montserrat" panose="00000500000000000000" pitchFamily="2" charset="0"/>
              </a:rPr>
              <a:t>; em alguns casos, isso pode tornar o conjunto de dados linearmente separável.</a:t>
            </a:r>
          </a:p>
        </p:txBody>
      </p:sp>
    </p:spTree>
    <p:extLst>
      <p:ext uri="{BB962C8B-B14F-4D97-AF65-F5344CB8AC3E}">
        <p14:creationId xmlns:p14="http://schemas.microsoft.com/office/powerpoint/2010/main" val="3099799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5F5E15-3CD6-652D-B5EA-30994E372DFC}"/>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39CBF09A-9734-1C08-2393-4591F434BD21}"/>
              </a:ext>
            </a:extLst>
          </p:cNvPr>
          <p:cNvSpPr>
            <a:spLocks noChangeArrowheads="1"/>
          </p:cNvSpPr>
          <p:nvPr/>
        </p:nvSpPr>
        <p:spPr bwMode="auto">
          <a:xfrm>
            <a:off x="405951" y="1452808"/>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8372B513-285D-BFAB-1E1F-5E932E9B39D9}"/>
              </a:ext>
            </a:extLst>
          </p:cNvPr>
          <p:cNvSpPr txBox="1">
            <a:spLocks/>
          </p:cNvSpPr>
          <p:nvPr/>
        </p:nvSpPr>
        <p:spPr>
          <a:xfrm>
            <a:off x="1597652" y="322785"/>
            <a:ext cx="6322565"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SVM não linear</a:t>
            </a:r>
            <a:endParaRPr lang="pt-BR">
              <a:solidFill>
                <a:schemeClr val="bg1"/>
              </a:solidFill>
            </a:endParaRPr>
          </a:p>
        </p:txBody>
      </p:sp>
      <p:pic>
        <p:nvPicPr>
          <p:cNvPr id="4" name="Imagem 3" descr="Gráfico, Gráfico de linhas, Gráfico de caixa estreita&#10;&#10;O conteúdo gerado por IA pode estar incorreto.">
            <a:extLst>
              <a:ext uri="{FF2B5EF4-FFF2-40B4-BE49-F238E27FC236}">
                <a16:creationId xmlns:a16="http://schemas.microsoft.com/office/drawing/2014/main" id="{10EEABC3-7E1B-1596-E9D9-7A4068345F6D}"/>
              </a:ext>
            </a:extLst>
          </p:cNvPr>
          <p:cNvPicPr>
            <a:picLocks noChangeAspect="1"/>
          </p:cNvPicPr>
          <p:nvPr/>
        </p:nvPicPr>
        <p:blipFill>
          <a:blip r:embed="rId2"/>
          <a:stretch>
            <a:fillRect/>
          </a:stretch>
        </p:blipFill>
        <p:spPr>
          <a:xfrm>
            <a:off x="2190205" y="3743633"/>
            <a:ext cx="7811590" cy="2610214"/>
          </a:xfrm>
          <a:prstGeom prst="rect">
            <a:avLst/>
          </a:prstGeom>
        </p:spPr>
      </p:pic>
      <p:sp>
        <p:nvSpPr>
          <p:cNvPr id="5" name="CaixaDeTexto 4">
            <a:extLst>
              <a:ext uri="{FF2B5EF4-FFF2-40B4-BE49-F238E27FC236}">
                <a16:creationId xmlns:a16="http://schemas.microsoft.com/office/drawing/2014/main" id="{C2E91DA8-3F7A-B9A6-B7FB-8D6BEBD5343D}"/>
              </a:ext>
            </a:extLst>
          </p:cNvPr>
          <p:cNvSpPr txBox="1"/>
          <p:nvPr/>
        </p:nvSpPr>
        <p:spPr>
          <a:xfrm>
            <a:off x="658761" y="1336986"/>
            <a:ext cx="10697497" cy="1707519"/>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Por exemplo, no gráfico à esquerda da figura abaixo, temos um conjunto de dados simples com apenas uma característica, </a:t>
            </a:r>
            <a:r>
              <a:rPr lang="pt-BR" b="1">
                <a:latin typeface="Montserrat" panose="00000500000000000000" pitchFamily="2" charset="0"/>
              </a:rPr>
              <a:t>x₁</a:t>
            </a:r>
            <a:r>
              <a:rPr lang="pt-BR">
                <a:latin typeface="Montserrat" panose="00000500000000000000" pitchFamily="2" charset="0"/>
              </a:rPr>
              <a:t>. Esse conjunto não é linearmente separável. Mas se adicionarmos uma segunda característica </a:t>
            </a:r>
            <a:r>
              <a:rPr lang="pt-BR" b="1">
                <a:latin typeface="Montserrat" panose="00000500000000000000" pitchFamily="2" charset="0"/>
              </a:rPr>
              <a:t>x₂ = (x₁)²</a:t>
            </a:r>
            <a:r>
              <a:rPr lang="pt-BR">
                <a:latin typeface="Montserrat" panose="00000500000000000000" pitchFamily="2" charset="0"/>
              </a:rPr>
              <a:t>, o conjunto de dados resultante em 2D se torna perfeitamente linearmente separável.</a:t>
            </a:r>
          </a:p>
        </p:txBody>
      </p:sp>
    </p:spTree>
    <p:extLst>
      <p:ext uri="{BB962C8B-B14F-4D97-AF65-F5344CB8AC3E}">
        <p14:creationId xmlns:p14="http://schemas.microsoft.com/office/powerpoint/2010/main" val="390517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DE1EE-D8A6-8882-3C29-4508518CADE2}"/>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0FFC1937-C0C4-8AD1-93FC-1AE9B00A2A15}"/>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A1CE5B09-A330-8B3C-7685-976A157F1F98}"/>
              </a:ext>
            </a:extLst>
          </p:cNvPr>
          <p:cNvSpPr txBox="1">
            <a:spLocks/>
          </p:cNvSpPr>
          <p:nvPr/>
        </p:nvSpPr>
        <p:spPr>
          <a:xfrm>
            <a:off x="1440336" y="636450"/>
            <a:ext cx="6322565"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SVM não linear</a:t>
            </a:r>
            <a:endParaRPr lang="pt-BR">
              <a:solidFill>
                <a:schemeClr val="bg1"/>
              </a:solidFill>
            </a:endParaRPr>
          </a:p>
        </p:txBody>
      </p:sp>
      <p:pic>
        <p:nvPicPr>
          <p:cNvPr id="5" name="Imagem 4" descr="Gráfico, Gráfico de dispersão&#10;&#10;O conteúdo gerado por IA pode estar incorreto.">
            <a:extLst>
              <a:ext uri="{FF2B5EF4-FFF2-40B4-BE49-F238E27FC236}">
                <a16:creationId xmlns:a16="http://schemas.microsoft.com/office/drawing/2014/main" id="{1D7752F3-7F2F-44B4-3F0B-D8C7153986A8}"/>
              </a:ext>
            </a:extLst>
          </p:cNvPr>
          <p:cNvPicPr>
            <a:picLocks noChangeAspect="1"/>
          </p:cNvPicPr>
          <p:nvPr/>
        </p:nvPicPr>
        <p:blipFill>
          <a:blip r:embed="rId2"/>
          <a:stretch>
            <a:fillRect/>
          </a:stretch>
        </p:blipFill>
        <p:spPr>
          <a:xfrm>
            <a:off x="7257468" y="1838633"/>
            <a:ext cx="4646568" cy="3628104"/>
          </a:xfrm>
          <a:prstGeom prst="rect">
            <a:avLst/>
          </a:prstGeom>
        </p:spPr>
      </p:pic>
      <p:sp>
        <p:nvSpPr>
          <p:cNvPr id="4" name="CaixaDeTexto 3">
            <a:extLst>
              <a:ext uri="{FF2B5EF4-FFF2-40B4-BE49-F238E27FC236}">
                <a16:creationId xmlns:a16="http://schemas.microsoft.com/office/drawing/2014/main" id="{7118F448-1991-1FE4-CF59-53A776E273A5}"/>
              </a:ext>
            </a:extLst>
          </p:cNvPr>
          <p:cNvSpPr txBox="1"/>
          <p:nvPr/>
        </p:nvSpPr>
        <p:spPr>
          <a:xfrm>
            <a:off x="287964" y="1595132"/>
            <a:ext cx="6604818" cy="4616007"/>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Para implementar essa ideia no </a:t>
            </a:r>
            <a:r>
              <a:rPr lang="pt-BR" b="1" err="1">
                <a:latin typeface="Montserrat" panose="00000500000000000000" pitchFamily="2" charset="0"/>
              </a:rPr>
              <a:t>Scikit-Learn</a:t>
            </a:r>
            <a:r>
              <a:rPr lang="pt-BR">
                <a:latin typeface="Montserrat" panose="00000500000000000000" pitchFamily="2" charset="0"/>
              </a:rPr>
              <a:t>, você pode criar um </a:t>
            </a:r>
            <a:r>
              <a:rPr lang="pt-BR" b="1">
                <a:latin typeface="Montserrat" panose="00000500000000000000" pitchFamily="2" charset="0"/>
              </a:rPr>
              <a:t>pipeline</a:t>
            </a:r>
            <a:r>
              <a:rPr lang="pt-BR">
                <a:latin typeface="Montserrat" panose="00000500000000000000" pitchFamily="2" charset="0"/>
              </a:rPr>
              <a:t> que contenha um transformador </a:t>
            </a:r>
            <a:r>
              <a:rPr lang="pt-BR" b="1" err="1">
                <a:latin typeface="Montserrat" panose="00000500000000000000" pitchFamily="2" charset="0"/>
              </a:rPr>
              <a:t>PolynomialFeatures</a:t>
            </a:r>
            <a:r>
              <a:rPr lang="pt-BR">
                <a:latin typeface="Montserrat" panose="00000500000000000000" pitchFamily="2" charset="0"/>
              </a:rPr>
              <a:t> (como discutido em “</a:t>
            </a:r>
            <a:r>
              <a:rPr lang="pt-BR" err="1">
                <a:latin typeface="Montserrat" panose="00000500000000000000" pitchFamily="2" charset="0"/>
              </a:rPr>
              <a:t>Polynomial</a:t>
            </a:r>
            <a:r>
              <a:rPr lang="pt-BR">
                <a:latin typeface="Montserrat" panose="00000500000000000000" pitchFamily="2" charset="0"/>
              </a:rPr>
              <a:t> </a:t>
            </a:r>
            <a:r>
              <a:rPr lang="pt-BR" err="1">
                <a:latin typeface="Montserrat" panose="00000500000000000000" pitchFamily="2" charset="0"/>
              </a:rPr>
              <a:t>Regression</a:t>
            </a:r>
            <a:r>
              <a:rPr lang="pt-BR">
                <a:latin typeface="Montserrat" panose="00000500000000000000" pitchFamily="2" charset="0"/>
              </a:rPr>
              <a:t>”), seguido de um </a:t>
            </a:r>
            <a:r>
              <a:rPr lang="pt-BR" b="1" err="1">
                <a:latin typeface="Montserrat" panose="00000500000000000000" pitchFamily="2" charset="0"/>
              </a:rPr>
              <a:t>StandardScaler</a:t>
            </a:r>
            <a:r>
              <a:rPr lang="pt-BR">
                <a:latin typeface="Montserrat" panose="00000500000000000000" pitchFamily="2" charset="0"/>
              </a:rPr>
              <a:t> e um classificador </a:t>
            </a:r>
            <a:r>
              <a:rPr lang="pt-BR" b="1" err="1">
                <a:latin typeface="Montserrat" panose="00000500000000000000" pitchFamily="2" charset="0"/>
              </a:rPr>
              <a:t>LinearSVC</a:t>
            </a:r>
            <a:r>
              <a:rPr lang="pt-BR">
                <a:latin typeface="Montserrat" panose="00000500000000000000" pitchFamily="2" charset="0"/>
              </a:rPr>
              <a:t>.</a:t>
            </a:r>
          </a:p>
          <a:p>
            <a:pPr marL="285750" indent="-285750" algn="just">
              <a:lnSpc>
                <a:spcPct val="150000"/>
              </a:lnSpc>
              <a:buFont typeface="Wingdings" panose="05000000000000000000" pitchFamily="2" charset="2"/>
              <a:buChar char="§"/>
            </a:pPr>
            <a:endParaRPr lang="pt-BR">
              <a:latin typeface="Montserrat" panose="00000500000000000000" pitchFamily="2" charset="0"/>
            </a:endParaRPr>
          </a:p>
          <a:p>
            <a:pPr marL="285750" indent="-285750" algn="just">
              <a:lnSpc>
                <a:spcPct val="150000"/>
              </a:lnSpc>
              <a:buFont typeface="Wingdings" panose="05000000000000000000" pitchFamily="2" charset="2"/>
              <a:buChar char="§"/>
            </a:pPr>
            <a:r>
              <a:rPr lang="pt-BR">
                <a:latin typeface="Montserrat" panose="00000500000000000000" pitchFamily="2" charset="0"/>
              </a:rPr>
              <a:t>Vamos testar isso no </a:t>
            </a:r>
            <a:r>
              <a:rPr lang="pt-BR" b="1">
                <a:latin typeface="Montserrat" panose="00000500000000000000" pitchFamily="2" charset="0"/>
              </a:rPr>
              <a:t>conjunto de dados </a:t>
            </a:r>
            <a:r>
              <a:rPr lang="pt-BR" b="1" err="1">
                <a:latin typeface="Montserrat" panose="00000500000000000000" pitchFamily="2" charset="0"/>
              </a:rPr>
              <a:t>moons</a:t>
            </a:r>
            <a:r>
              <a:rPr lang="pt-BR">
                <a:latin typeface="Montserrat" panose="00000500000000000000" pitchFamily="2" charset="0"/>
              </a:rPr>
              <a:t>, um conjunto de exemplo para classificação binária em que os pontos formam duas luas entrelaçadas (veja a Figura ao lado). Esse conjunto de dados pode ser gerado usando a função </a:t>
            </a:r>
            <a:r>
              <a:rPr lang="pt-BR" b="1" err="1">
                <a:latin typeface="Montserrat" panose="00000500000000000000" pitchFamily="2" charset="0"/>
              </a:rPr>
              <a:t>make_moons</a:t>
            </a:r>
            <a:r>
              <a:rPr lang="pt-BR" b="1">
                <a:latin typeface="Montserrat" panose="00000500000000000000" pitchFamily="2" charset="0"/>
              </a:rPr>
              <a:t>()</a:t>
            </a:r>
            <a:r>
              <a:rPr lang="pt-BR">
                <a:latin typeface="Montserrat" panose="00000500000000000000" pitchFamily="2" charset="0"/>
              </a:rPr>
              <a:t>.</a:t>
            </a:r>
          </a:p>
        </p:txBody>
      </p:sp>
    </p:spTree>
    <p:extLst>
      <p:ext uri="{BB962C8B-B14F-4D97-AF65-F5344CB8AC3E}">
        <p14:creationId xmlns:p14="http://schemas.microsoft.com/office/powerpoint/2010/main" val="1070800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0638C-1C14-B5BC-ADE3-70C88EE58495}"/>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9164B1C9-4833-CBE1-FC86-A85AD86AB8F8}"/>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844A18C9-9481-D724-5E17-442F73003F13}"/>
              </a:ext>
            </a:extLst>
          </p:cNvPr>
          <p:cNvSpPr txBox="1">
            <a:spLocks/>
          </p:cNvSpPr>
          <p:nvPr/>
        </p:nvSpPr>
        <p:spPr>
          <a:xfrm>
            <a:off x="1440336" y="636450"/>
            <a:ext cx="6322565"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SVM não linear</a:t>
            </a:r>
            <a:endParaRPr lang="pt-BR">
              <a:solidFill>
                <a:schemeClr val="bg1"/>
              </a:solidFill>
            </a:endParaRPr>
          </a:p>
        </p:txBody>
      </p:sp>
      <p:pic>
        <p:nvPicPr>
          <p:cNvPr id="5" name="Imagem 4" descr="Gráfico, Gráfico de dispersão&#10;&#10;O conteúdo gerado por IA pode estar incorreto.">
            <a:extLst>
              <a:ext uri="{FF2B5EF4-FFF2-40B4-BE49-F238E27FC236}">
                <a16:creationId xmlns:a16="http://schemas.microsoft.com/office/drawing/2014/main" id="{7B42EB65-C0FB-8A3A-5F2D-3C02F2C3F43A}"/>
              </a:ext>
            </a:extLst>
          </p:cNvPr>
          <p:cNvPicPr>
            <a:picLocks noChangeAspect="1"/>
          </p:cNvPicPr>
          <p:nvPr/>
        </p:nvPicPr>
        <p:blipFill>
          <a:blip r:embed="rId2"/>
          <a:stretch>
            <a:fillRect/>
          </a:stretch>
        </p:blipFill>
        <p:spPr>
          <a:xfrm>
            <a:off x="7030065" y="1838633"/>
            <a:ext cx="4873971" cy="3628104"/>
          </a:xfrm>
          <a:prstGeom prst="rect">
            <a:avLst/>
          </a:prstGeom>
        </p:spPr>
      </p:pic>
      <p:pic>
        <p:nvPicPr>
          <p:cNvPr id="6" name="Imagem 5" descr="Interface gráfica do usuário, Texto, Aplicativo&#10;&#10;O conteúdo gerado por IA pode estar incorreto.">
            <a:extLst>
              <a:ext uri="{FF2B5EF4-FFF2-40B4-BE49-F238E27FC236}">
                <a16:creationId xmlns:a16="http://schemas.microsoft.com/office/drawing/2014/main" id="{23DFE11E-354F-00FD-7C2C-729C32A72A7B}"/>
              </a:ext>
            </a:extLst>
          </p:cNvPr>
          <p:cNvPicPr>
            <a:picLocks noChangeAspect="1"/>
          </p:cNvPicPr>
          <p:nvPr/>
        </p:nvPicPr>
        <p:blipFill>
          <a:blip r:embed="rId3"/>
          <a:stretch>
            <a:fillRect/>
          </a:stretch>
        </p:blipFill>
        <p:spPr>
          <a:xfrm>
            <a:off x="962449" y="2056156"/>
            <a:ext cx="5620534" cy="3027121"/>
          </a:xfrm>
          <a:prstGeom prst="rect">
            <a:avLst/>
          </a:prstGeom>
        </p:spPr>
      </p:pic>
    </p:spTree>
    <p:extLst>
      <p:ext uri="{BB962C8B-B14F-4D97-AF65-F5344CB8AC3E}">
        <p14:creationId xmlns:p14="http://schemas.microsoft.com/office/powerpoint/2010/main" val="3820260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4FC9DA-98BE-DB29-5C67-0A16BDB36106}"/>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1603E4BF-75E2-2B68-FE92-9F2689189C86}"/>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B33F0ED1-AD9A-C14D-8DB4-59AABCA9608A}"/>
              </a:ext>
            </a:extLst>
          </p:cNvPr>
          <p:cNvSpPr txBox="1">
            <a:spLocks/>
          </p:cNvSpPr>
          <p:nvPr/>
        </p:nvSpPr>
        <p:spPr>
          <a:xfrm>
            <a:off x="2517557" y="636450"/>
            <a:ext cx="4168129"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Kernel polinomial</a:t>
            </a:r>
            <a:endParaRPr lang="pt-BR">
              <a:solidFill>
                <a:schemeClr val="bg1"/>
              </a:solidFill>
            </a:endParaRPr>
          </a:p>
        </p:txBody>
      </p:sp>
      <p:sp>
        <p:nvSpPr>
          <p:cNvPr id="7" name="CaixaDeTexto 6">
            <a:extLst>
              <a:ext uri="{FF2B5EF4-FFF2-40B4-BE49-F238E27FC236}">
                <a16:creationId xmlns:a16="http://schemas.microsoft.com/office/drawing/2014/main" id="{DC790334-F48C-9EA0-5C83-781DA9132DA0}"/>
              </a:ext>
            </a:extLst>
          </p:cNvPr>
          <p:cNvSpPr txBox="1"/>
          <p:nvPr/>
        </p:nvSpPr>
        <p:spPr>
          <a:xfrm>
            <a:off x="207891" y="1865190"/>
            <a:ext cx="11776217" cy="3785011"/>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Adicionar </a:t>
            </a:r>
            <a:r>
              <a:rPr lang="pt-BR" b="1">
                <a:latin typeface="Montserrat" panose="00000500000000000000" pitchFamily="2" charset="0"/>
              </a:rPr>
              <a:t>features polinomiais</a:t>
            </a:r>
            <a:r>
              <a:rPr lang="pt-BR">
                <a:latin typeface="Montserrat" panose="00000500000000000000" pitchFamily="2" charset="0"/>
              </a:rPr>
              <a:t> é simples de implementar e pode funcionar muito bem com diversos algoritmos de machine learning (não apenas </a:t>
            </a:r>
            <a:r>
              <a:rPr lang="pt-BR" err="1">
                <a:latin typeface="Montserrat" panose="00000500000000000000" pitchFamily="2" charset="0"/>
              </a:rPr>
              <a:t>SVMs</a:t>
            </a:r>
            <a:r>
              <a:rPr lang="pt-BR">
                <a:latin typeface="Montserrat" panose="00000500000000000000" pitchFamily="2" charset="0"/>
              </a:rPr>
              <a:t>). No entanto, com </a:t>
            </a:r>
            <a:r>
              <a:rPr lang="pt-BR" b="1">
                <a:latin typeface="Montserrat" panose="00000500000000000000" pitchFamily="2" charset="0"/>
              </a:rPr>
              <a:t>grau polinomial baixo</a:t>
            </a:r>
            <a:r>
              <a:rPr lang="pt-BR">
                <a:latin typeface="Montserrat" panose="00000500000000000000" pitchFamily="2" charset="0"/>
              </a:rPr>
              <a:t>, esse método não consegue lidar com conjuntos de dados muito complexos, e com </a:t>
            </a:r>
            <a:r>
              <a:rPr lang="pt-BR" b="1">
                <a:latin typeface="Montserrat" panose="00000500000000000000" pitchFamily="2" charset="0"/>
              </a:rPr>
              <a:t>grau polinomial alto</a:t>
            </a:r>
            <a:r>
              <a:rPr lang="pt-BR">
                <a:latin typeface="Montserrat" panose="00000500000000000000" pitchFamily="2" charset="0"/>
              </a:rPr>
              <a:t> ele cria um número enorme de features, deixando o modelo muito lento.</a:t>
            </a:r>
          </a:p>
          <a:p>
            <a:pPr marL="285750" indent="-285750" algn="just">
              <a:lnSpc>
                <a:spcPct val="150000"/>
              </a:lnSpc>
              <a:buFont typeface="Wingdings" panose="05000000000000000000" pitchFamily="2" charset="2"/>
              <a:buChar char="§"/>
            </a:pPr>
            <a:r>
              <a:rPr lang="pt-BR">
                <a:latin typeface="Montserrat" panose="00000500000000000000" pitchFamily="2" charset="0"/>
              </a:rPr>
              <a:t>Felizmente, ao usar </a:t>
            </a:r>
            <a:r>
              <a:rPr lang="pt-BR" err="1">
                <a:latin typeface="Montserrat" panose="00000500000000000000" pitchFamily="2" charset="0"/>
              </a:rPr>
              <a:t>SVMs</a:t>
            </a:r>
            <a:r>
              <a:rPr lang="pt-BR">
                <a:latin typeface="Montserrat" panose="00000500000000000000" pitchFamily="2" charset="0"/>
              </a:rPr>
              <a:t>, é possível aplicar uma técnica matemática quase milagrosa chamada </a:t>
            </a:r>
            <a:r>
              <a:rPr lang="pt-BR" b="1">
                <a:latin typeface="Montserrat" panose="00000500000000000000" pitchFamily="2" charset="0"/>
              </a:rPr>
              <a:t>kernel trick</a:t>
            </a:r>
            <a:r>
              <a:rPr lang="pt-BR">
                <a:latin typeface="Montserrat" panose="00000500000000000000" pitchFamily="2" charset="0"/>
              </a:rPr>
              <a:t> (explicada mais adiante neste capítulo). O kernel trick permite obter o mesmo resultado que se você tivesse adicionado muitas features polinomiais, mesmo com grau muito alto, </a:t>
            </a:r>
            <a:r>
              <a:rPr lang="pt-BR" b="1">
                <a:latin typeface="Montserrat" panose="00000500000000000000" pitchFamily="2" charset="0"/>
              </a:rPr>
              <a:t>sem precisar adicioná-las de fato</a:t>
            </a:r>
            <a:r>
              <a:rPr lang="pt-BR">
                <a:latin typeface="Montserrat" panose="00000500000000000000" pitchFamily="2" charset="0"/>
              </a:rPr>
              <a:t>. Isso evita a explosão combinatória do número de features. Essa técnica é implementada pela classe </a:t>
            </a:r>
            <a:r>
              <a:rPr lang="pt-BR" b="1">
                <a:latin typeface="Montserrat" panose="00000500000000000000" pitchFamily="2" charset="0"/>
              </a:rPr>
              <a:t>SVC</a:t>
            </a:r>
            <a:r>
              <a:rPr lang="pt-BR">
                <a:latin typeface="Montserrat" panose="00000500000000000000" pitchFamily="2" charset="0"/>
              </a:rPr>
              <a:t>. Vamos testá-la no conjunto de dados </a:t>
            </a:r>
            <a:r>
              <a:rPr lang="pt-BR" b="1" err="1">
                <a:latin typeface="Montserrat" panose="00000500000000000000" pitchFamily="2" charset="0"/>
              </a:rPr>
              <a:t>moons</a:t>
            </a:r>
            <a:r>
              <a:rPr lang="pt-BR">
                <a:latin typeface="Montserrat" panose="00000500000000000000" pitchFamily="2" charset="0"/>
              </a:rPr>
              <a:t>.</a:t>
            </a:r>
          </a:p>
        </p:txBody>
      </p:sp>
    </p:spTree>
    <p:extLst>
      <p:ext uri="{BB962C8B-B14F-4D97-AF65-F5344CB8AC3E}">
        <p14:creationId xmlns:p14="http://schemas.microsoft.com/office/powerpoint/2010/main" val="1953746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E86CB-71C0-EC33-DFD3-B9C8D70829F5}"/>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15992CA2-A08D-5B45-B94D-366E5934154C}"/>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AC0887F9-CBE9-E764-F6D7-947E5537612C}"/>
              </a:ext>
            </a:extLst>
          </p:cNvPr>
          <p:cNvSpPr txBox="1">
            <a:spLocks/>
          </p:cNvSpPr>
          <p:nvPr/>
        </p:nvSpPr>
        <p:spPr>
          <a:xfrm>
            <a:off x="2517557" y="636450"/>
            <a:ext cx="4168129"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Kernel polinomial</a:t>
            </a:r>
            <a:endParaRPr lang="pt-BR">
              <a:solidFill>
                <a:schemeClr val="bg1"/>
              </a:solidFill>
            </a:endParaRPr>
          </a:p>
        </p:txBody>
      </p:sp>
      <p:pic>
        <p:nvPicPr>
          <p:cNvPr id="5" name="Imagem 4" descr="Interface gráfica do usuário, Texto, Aplicativo&#10;&#10;O conteúdo gerado por IA pode estar incorreto.">
            <a:extLst>
              <a:ext uri="{FF2B5EF4-FFF2-40B4-BE49-F238E27FC236}">
                <a16:creationId xmlns:a16="http://schemas.microsoft.com/office/drawing/2014/main" id="{FE3DC5D4-F7C6-07DB-A99D-AAAD5E890371}"/>
              </a:ext>
            </a:extLst>
          </p:cNvPr>
          <p:cNvPicPr>
            <a:picLocks noChangeAspect="1"/>
          </p:cNvPicPr>
          <p:nvPr/>
        </p:nvPicPr>
        <p:blipFill>
          <a:blip r:embed="rId2"/>
          <a:stretch>
            <a:fillRect/>
          </a:stretch>
        </p:blipFill>
        <p:spPr>
          <a:xfrm>
            <a:off x="401935" y="2584592"/>
            <a:ext cx="3928906" cy="1711221"/>
          </a:xfrm>
          <a:prstGeom prst="rect">
            <a:avLst/>
          </a:prstGeom>
        </p:spPr>
      </p:pic>
      <p:pic>
        <p:nvPicPr>
          <p:cNvPr id="6" name="Imagem 5" descr="Gráfico, Gráfico de dispersão&#10;&#10;O conteúdo gerado por IA pode estar incorreto.">
            <a:extLst>
              <a:ext uri="{FF2B5EF4-FFF2-40B4-BE49-F238E27FC236}">
                <a16:creationId xmlns:a16="http://schemas.microsoft.com/office/drawing/2014/main" id="{FF34CDAE-CDB6-E5A9-88AF-591C963E1F1C}"/>
              </a:ext>
            </a:extLst>
          </p:cNvPr>
          <p:cNvPicPr>
            <a:picLocks noChangeAspect="1"/>
          </p:cNvPicPr>
          <p:nvPr/>
        </p:nvPicPr>
        <p:blipFill>
          <a:blip r:embed="rId3"/>
          <a:stretch>
            <a:fillRect/>
          </a:stretch>
        </p:blipFill>
        <p:spPr>
          <a:xfrm>
            <a:off x="5617048" y="1913258"/>
            <a:ext cx="5827701" cy="2734057"/>
          </a:xfrm>
          <a:prstGeom prst="rect">
            <a:avLst/>
          </a:prstGeom>
        </p:spPr>
      </p:pic>
      <p:sp>
        <p:nvSpPr>
          <p:cNvPr id="7" name="CaixaDeTexto 6">
            <a:extLst>
              <a:ext uri="{FF2B5EF4-FFF2-40B4-BE49-F238E27FC236}">
                <a16:creationId xmlns:a16="http://schemas.microsoft.com/office/drawing/2014/main" id="{8D15205C-B754-174B-4A24-FD55DBD2C7DB}"/>
              </a:ext>
            </a:extLst>
          </p:cNvPr>
          <p:cNvSpPr txBox="1"/>
          <p:nvPr/>
        </p:nvSpPr>
        <p:spPr>
          <a:xfrm>
            <a:off x="1091380" y="4748981"/>
            <a:ext cx="9377515" cy="1292020"/>
          </a:xfrm>
          <a:prstGeom prst="rect">
            <a:avLst/>
          </a:prstGeom>
          <a:noFill/>
        </p:spPr>
        <p:txBody>
          <a:bodyPr wrap="square">
            <a:spAutoFit/>
          </a:bodyPr>
          <a:lstStyle/>
          <a:p>
            <a:pPr>
              <a:lnSpc>
                <a:spcPct val="150000"/>
              </a:lnSpc>
            </a:pPr>
            <a:r>
              <a:rPr lang="pt-BR">
                <a:latin typeface="Montserrat" panose="00000500000000000000" pitchFamily="2" charset="0"/>
              </a:rPr>
              <a:t>Este código treina um classificador SVM usando um </a:t>
            </a:r>
            <a:r>
              <a:rPr lang="pt-BR" b="1">
                <a:latin typeface="Montserrat" panose="00000500000000000000" pitchFamily="2" charset="0"/>
              </a:rPr>
              <a:t>kernel polinomial de grau 3</a:t>
            </a:r>
            <a:r>
              <a:rPr lang="pt-BR">
                <a:latin typeface="Montserrat" panose="00000500000000000000" pitchFamily="2" charset="0"/>
              </a:rPr>
              <a:t>, representado no gráfico à esquerda da acima. À direita está outro classificador SVM com </a:t>
            </a:r>
            <a:r>
              <a:rPr lang="pt-BR" b="1">
                <a:latin typeface="Montserrat" panose="00000500000000000000" pitchFamily="2" charset="0"/>
              </a:rPr>
              <a:t>kernel polinomial de grau 10</a:t>
            </a:r>
            <a:r>
              <a:rPr lang="pt-BR">
                <a:latin typeface="Montserrat" panose="00000500000000000000" pitchFamily="2" charset="0"/>
              </a:rPr>
              <a:t>.</a:t>
            </a:r>
          </a:p>
        </p:txBody>
      </p:sp>
    </p:spTree>
    <p:extLst>
      <p:ext uri="{BB962C8B-B14F-4D97-AF65-F5344CB8AC3E}">
        <p14:creationId xmlns:p14="http://schemas.microsoft.com/office/powerpoint/2010/main" val="1601044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C54B7-4F04-76AE-33B8-3EA67A37B12B}"/>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AD553ACF-86A3-FF55-DFF0-0238AED69B2C}"/>
              </a:ext>
            </a:extLst>
          </p:cNvPr>
          <p:cNvSpPr>
            <a:spLocks noChangeArrowheads="1"/>
          </p:cNvSpPr>
          <p:nvPr/>
        </p:nvSpPr>
        <p:spPr bwMode="auto">
          <a:xfrm>
            <a:off x="287964" y="1413480"/>
            <a:ext cx="11616072" cy="1292020"/>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Outra técnica para lidar com problemas não lineares é </a:t>
            </a:r>
            <a:r>
              <a:rPr lang="pt-BR" b="1">
                <a:latin typeface="Montserrat" panose="00000500000000000000" pitchFamily="2" charset="0"/>
              </a:rPr>
              <a:t>adicionar features calculadas a partir de uma função de similaridade</a:t>
            </a:r>
            <a:r>
              <a:rPr lang="pt-BR">
                <a:latin typeface="Montserrat" panose="00000500000000000000" pitchFamily="2" charset="0"/>
              </a:rPr>
              <a:t>, que mede o quanto cada instância se parece com um </a:t>
            </a:r>
            <a:r>
              <a:rPr lang="pt-BR" b="1">
                <a:latin typeface="Montserrat" panose="00000500000000000000" pitchFamily="2" charset="0"/>
              </a:rPr>
              <a:t>marco</a:t>
            </a:r>
            <a:r>
              <a:rPr lang="pt-BR">
                <a:latin typeface="Montserrat" panose="00000500000000000000" pitchFamily="2" charset="0"/>
              </a:rPr>
              <a:t> específico, como fizemos nas aulas anteriores ao adicionar as features de similaridade geográfica.</a:t>
            </a:r>
          </a:p>
        </p:txBody>
      </p:sp>
      <p:sp>
        <p:nvSpPr>
          <p:cNvPr id="3" name="Título 1">
            <a:extLst>
              <a:ext uri="{FF2B5EF4-FFF2-40B4-BE49-F238E27FC236}">
                <a16:creationId xmlns:a16="http://schemas.microsoft.com/office/drawing/2014/main" id="{59D0F4B3-6423-6E78-240A-F9E43B905DC1}"/>
              </a:ext>
            </a:extLst>
          </p:cNvPr>
          <p:cNvSpPr txBox="1">
            <a:spLocks/>
          </p:cNvSpPr>
          <p:nvPr/>
        </p:nvSpPr>
        <p:spPr>
          <a:xfrm>
            <a:off x="1191883" y="636450"/>
            <a:ext cx="681949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Características de similaridade</a:t>
            </a:r>
            <a:endParaRPr lang="pt-BR">
              <a:solidFill>
                <a:schemeClr val="bg1"/>
              </a:solidFill>
            </a:endParaRPr>
          </a:p>
        </p:txBody>
      </p:sp>
      <p:pic>
        <p:nvPicPr>
          <p:cNvPr id="5" name="Imagem 4" descr="Gráfico, Gráfico de linhas&#10;&#10;O conteúdo gerado por IA pode estar incorreto.">
            <a:extLst>
              <a:ext uri="{FF2B5EF4-FFF2-40B4-BE49-F238E27FC236}">
                <a16:creationId xmlns:a16="http://schemas.microsoft.com/office/drawing/2014/main" id="{70468B7F-3CA5-EB41-B158-8C9798D17403}"/>
              </a:ext>
            </a:extLst>
          </p:cNvPr>
          <p:cNvPicPr>
            <a:picLocks noChangeAspect="1"/>
          </p:cNvPicPr>
          <p:nvPr/>
        </p:nvPicPr>
        <p:blipFill>
          <a:blip r:embed="rId2"/>
          <a:stretch>
            <a:fillRect/>
          </a:stretch>
        </p:blipFill>
        <p:spPr>
          <a:xfrm>
            <a:off x="2702951" y="3186889"/>
            <a:ext cx="7744906" cy="2896004"/>
          </a:xfrm>
          <a:prstGeom prst="rect">
            <a:avLst/>
          </a:prstGeom>
        </p:spPr>
      </p:pic>
    </p:spTree>
    <p:extLst>
      <p:ext uri="{BB962C8B-B14F-4D97-AF65-F5344CB8AC3E}">
        <p14:creationId xmlns:p14="http://schemas.microsoft.com/office/powerpoint/2010/main" val="474236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7C922-5F48-1409-F58B-6D554A86F53E}"/>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894EA8D7-456F-7CBF-8F54-D81D9A01203C}"/>
              </a:ext>
            </a:extLst>
          </p:cNvPr>
          <p:cNvSpPr>
            <a:spLocks noChangeArrowheads="1"/>
          </p:cNvSpPr>
          <p:nvPr/>
        </p:nvSpPr>
        <p:spPr bwMode="auto">
          <a:xfrm>
            <a:off x="287964" y="1413480"/>
            <a:ext cx="11616072" cy="212301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Por exemplo, vamos pegar o conjunto de dados 1D usado anteriormente e adicionar </a:t>
            </a:r>
            <a:r>
              <a:rPr lang="pt-BR" b="1">
                <a:latin typeface="Montserrat" panose="00000500000000000000" pitchFamily="2" charset="0"/>
              </a:rPr>
              <a:t>dois marcos</a:t>
            </a:r>
            <a:r>
              <a:rPr lang="pt-BR">
                <a:latin typeface="Montserrat" panose="00000500000000000000" pitchFamily="2" charset="0"/>
              </a:rPr>
              <a:t> nele em x₁ = −2 e x₁ = 1 (veja o gráfico abaixo); Em seguida, definimos a </a:t>
            </a:r>
            <a:r>
              <a:rPr lang="pt-BR" b="1">
                <a:latin typeface="Montserrat" panose="00000500000000000000" pitchFamily="2" charset="0"/>
              </a:rPr>
              <a:t>função de similaridade</a:t>
            </a:r>
            <a:r>
              <a:rPr lang="pt-BR">
                <a:latin typeface="Montserrat" panose="00000500000000000000" pitchFamily="2" charset="0"/>
              </a:rPr>
              <a:t> como uma </a:t>
            </a:r>
            <a:r>
              <a:rPr lang="pt-BR" b="1">
                <a:latin typeface="Montserrat" panose="00000500000000000000" pitchFamily="2" charset="0"/>
              </a:rPr>
              <a:t>RBF Gaussiana</a:t>
            </a:r>
            <a:r>
              <a:rPr lang="pt-BR">
                <a:latin typeface="Montserrat" panose="00000500000000000000" pitchFamily="2" charset="0"/>
              </a:rPr>
              <a:t> com γ = 0.3. Essa é uma função em forma de sino, variando de 0 (muito distante do marco) a 1 (no próprio marco);</a:t>
            </a:r>
            <a:endParaRPr lang="pt-BR" altLang="pt-BR">
              <a:latin typeface="Montserrat" panose="00000500000000000000" pitchFamily="2" charset="0"/>
            </a:endParaRPr>
          </a:p>
          <a:p>
            <a:pPr marL="285750" indent="-285750" algn="just">
              <a:lnSpc>
                <a:spcPct val="150000"/>
              </a:lnSpc>
              <a:buFont typeface="Wingdings" panose="05000000000000000000" pitchFamily="2" charset="2"/>
              <a:buChar char="§"/>
            </a:pPr>
            <a:endParaRPr lang="pt-BR">
              <a:latin typeface="Montserrat" panose="00000500000000000000" pitchFamily="2" charset="0"/>
            </a:endParaRPr>
          </a:p>
        </p:txBody>
      </p:sp>
      <p:sp>
        <p:nvSpPr>
          <p:cNvPr id="3" name="Título 1">
            <a:extLst>
              <a:ext uri="{FF2B5EF4-FFF2-40B4-BE49-F238E27FC236}">
                <a16:creationId xmlns:a16="http://schemas.microsoft.com/office/drawing/2014/main" id="{68317214-37FB-66B9-51BE-958FB2171F28}"/>
              </a:ext>
            </a:extLst>
          </p:cNvPr>
          <p:cNvSpPr txBox="1">
            <a:spLocks/>
          </p:cNvSpPr>
          <p:nvPr/>
        </p:nvSpPr>
        <p:spPr>
          <a:xfrm>
            <a:off x="1191883" y="636450"/>
            <a:ext cx="681949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Características de similaridade</a:t>
            </a:r>
            <a:endParaRPr lang="pt-BR">
              <a:solidFill>
                <a:schemeClr val="bg1"/>
              </a:solidFill>
            </a:endParaRPr>
          </a:p>
        </p:txBody>
      </p:sp>
      <p:pic>
        <p:nvPicPr>
          <p:cNvPr id="5" name="Imagem 4" descr="Gráfico, Gráfico de linhas&#10;&#10;O conteúdo gerado por IA pode estar incorreto.">
            <a:extLst>
              <a:ext uri="{FF2B5EF4-FFF2-40B4-BE49-F238E27FC236}">
                <a16:creationId xmlns:a16="http://schemas.microsoft.com/office/drawing/2014/main" id="{912553C1-1D1C-1040-E9C8-EB85159B2053}"/>
              </a:ext>
            </a:extLst>
          </p:cNvPr>
          <p:cNvPicPr>
            <a:picLocks noChangeAspect="1"/>
          </p:cNvPicPr>
          <p:nvPr/>
        </p:nvPicPr>
        <p:blipFill>
          <a:blip r:embed="rId2"/>
          <a:stretch>
            <a:fillRect/>
          </a:stretch>
        </p:blipFill>
        <p:spPr>
          <a:xfrm>
            <a:off x="2662758" y="3536497"/>
            <a:ext cx="7744906" cy="2896004"/>
          </a:xfrm>
          <a:prstGeom prst="rect">
            <a:avLst/>
          </a:prstGeom>
        </p:spPr>
      </p:pic>
    </p:spTree>
    <p:extLst>
      <p:ext uri="{BB962C8B-B14F-4D97-AF65-F5344CB8AC3E}">
        <p14:creationId xmlns:p14="http://schemas.microsoft.com/office/powerpoint/2010/main" val="4077268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B255D-CC53-C935-CC18-11AE6161EFEB}"/>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B303FE8D-9318-5818-3141-E49562E01398}"/>
              </a:ext>
            </a:extLst>
          </p:cNvPr>
          <p:cNvPicPr>
            <a:picLocks noChangeAspect="1"/>
          </p:cNvPicPr>
          <p:nvPr/>
        </p:nvPicPr>
        <p:blipFill>
          <a:blip r:embed="rId2"/>
          <a:stretch>
            <a:fillRect/>
          </a:stretch>
        </p:blipFill>
        <p:spPr>
          <a:xfrm>
            <a:off x="0" y="0"/>
            <a:ext cx="12192000" cy="6858000"/>
          </a:xfrm>
          <a:prstGeom prst="rect">
            <a:avLst/>
          </a:prstGeom>
        </p:spPr>
      </p:pic>
      <p:pic>
        <p:nvPicPr>
          <p:cNvPr id="2" name="Imagem 1" descr="Uma imagem contendo Texto&#10;&#10;O conteúdo gerado por IA pode estar incorreto.">
            <a:extLst>
              <a:ext uri="{FF2B5EF4-FFF2-40B4-BE49-F238E27FC236}">
                <a16:creationId xmlns:a16="http://schemas.microsoft.com/office/drawing/2014/main" id="{9F159816-FAF3-352E-CF29-E43CA8E25947}"/>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95467429-19DB-3317-76D6-A70BA2B11C34}"/>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sp>
        <p:nvSpPr>
          <p:cNvPr id="4" name="CaixaDeTexto 3">
            <a:extLst>
              <a:ext uri="{FF2B5EF4-FFF2-40B4-BE49-F238E27FC236}">
                <a16:creationId xmlns:a16="http://schemas.microsoft.com/office/drawing/2014/main" id="{79C4DA11-F0E8-BD8D-5CE6-655D1485097C}"/>
              </a:ext>
            </a:extLst>
          </p:cNvPr>
          <p:cNvSpPr txBox="1"/>
          <p:nvPr/>
        </p:nvSpPr>
        <p:spPr>
          <a:xfrm>
            <a:off x="2422176" y="2651337"/>
            <a:ext cx="2379407" cy="646331"/>
          </a:xfrm>
          <a:prstGeom prst="rect">
            <a:avLst/>
          </a:prstGeom>
        </p:spPr>
        <p:txBody>
          <a:bodyPr wrap="square" rtlCol="0">
            <a:spAutoFit/>
          </a:bodyPr>
          <a:lstStyle/>
          <a:p>
            <a:r>
              <a:rPr lang="pt-BR" sz="3600">
                <a:solidFill>
                  <a:schemeClr val="tx1">
                    <a:lumMod val="75000"/>
                    <a:lumOff val="25000"/>
                  </a:schemeClr>
                </a:solidFill>
                <a:latin typeface="Montserrat" pitchFamily="2" charset="0"/>
              </a:rPr>
              <a:t>   Aula 16 </a:t>
            </a:r>
          </a:p>
        </p:txBody>
      </p:sp>
    </p:spTree>
    <p:extLst>
      <p:ext uri="{BB962C8B-B14F-4D97-AF65-F5344CB8AC3E}">
        <p14:creationId xmlns:p14="http://schemas.microsoft.com/office/powerpoint/2010/main" val="2387820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7269D-9D23-0AB1-0D9F-DA44F462D4DA}"/>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261A982F-722C-E6EA-5876-A6B13EB5D78C}"/>
              </a:ext>
            </a:extLst>
          </p:cNvPr>
          <p:cNvSpPr>
            <a:spLocks noChangeArrowheads="1"/>
          </p:cNvSpPr>
          <p:nvPr/>
        </p:nvSpPr>
        <p:spPr bwMode="auto">
          <a:xfrm>
            <a:off x="287964" y="1413480"/>
            <a:ext cx="11616072" cy="2538515"/>
          </a:xfrm>
          <a:prstGeom prst="rect">
            <a:avLst/>
          </a:prstGeom>
          <a:noFill/>
        </p:spPr>
        <p:txBody>
          <a:bodyPr wrap="square" rtlCol="0">
            <a:spAutoFit/>
          </a:bodyPr>
          <a:lstStyle/>
          <a:p>
            <a:pPr>
              <a:lnSpc>
                <a:spcPct val="150000"/>
              </a:lnSpc>
            </a:pPr>
            <a:r>
              <a:rPr lang="pt-BR">
                <a:latin typeface="Montserrat" panose="00000500000000000000" pitchFamily="2" charset="0"/>
              </a:rPr>
              <a:t>Agora estamos prontos para calcular as novas features. Por exemplo, vamos analisar a instância x₁ = −1: ela está a uma distância de 1 do primeiro marco e a 2 do segundo marco. Portanto, suas novas features são x₂ = </a:t>
            </a:r>
            <a:r>
              <a:rPr lang="pt-BR" err="1">
                <a:latin typeface="Montserrat" panose="00000500000000000000" pitchFamily="2" charset="0"/>
              </a:rPr>
              <a:t>exp</a:t>
            </a:r>
            <a:r>
              <a:rPr lang="pt-BR">
                <a:latin typeface="Montserrat" panose="00000500000000000000" pitchFamily="2" charset="0"/>
              </a:rPr>
              <a:t>(−0.3 × 1²) ≈ 0.74 e x₃ = </a:t>
            </a:r>
            <a:r>
              <a:rPr lang="pt-BR" err="1">
                <a:latin typeface="Montserrat" panose="00000500000000000000" pitchFamily="2" charset="0"/>
              </a:rPr>
              <a:t>exp</a:t>
            </a:r>
            <a:r>
              <a:rPr lang="pt-BR">
                <a:latin typeface="Montserrat" panose="00000500000000000000" pitchFamily="2" charset="0"/>
              </a:rPr>
              <a:t>(−0.3 × 2²) ≈ 0.30. O gráfico à direita da Figura 5-8 mostra o conjunto de dados transformado (descartando as features originais). Como você pode ver, ele agora é </a:t>
            </a:r>
            <a:r>
              <a:rPr lang="pt-BR" b="1">
                <a:latin typeface="Montserrat" panose="00000500000000000000" pitchFamily="2" charset="0"/>
              </a:rPr>
              <a:t>linearmente separável</a:t>
            </a:r>
            <a:r>
              <a:rPr lang="pt-BR">
                <a:latin typeface="Montserrat" panose="00000500000000000000" pitchFamily="2" charset="0"/>
              </a:rPr>
              <a:t>.</a:t>
            </a:r>
          </a:p>
          <a:p>
            <a:pPr marL="285750" indent="-285750" algn="just">
              <a:lnSpc>
                <a:spcPct val="150000"/>
              </a:lnSpc>
              <a:buFont typeface="Wingdings" panose="05000000000000000000" pitchFamily="2" charset="2"/>
              <a:buChar char="§"/>
            </a:pPr>
            <a:endParaRPr lang="pt-BR">
              <a:latin typeface="Montserrat" panose="00000500000000000000" pitchFamily="2" charset="0"/>
            </a:endParaRPr>
          </a:p>
        </p:txBody>
      </p:sp>
      <p:sp>
        <p:nvSpPr>
          <p:cNvPr id="3" name="Título 1">
            <a:extLst>
              <a:ext uri="{FF2B5EF4-FFF2-40B4-BE49-F238E27FC236}">
                <a16:creationId xmlns:a16="http://schemas.microsoft.com/office/drawing/2014/main" id="{EF049018-3E26-03E7-23D0-0B7C01ABC846}"/>
              </a:ext>
            </a:extLst>
          </p:cNvPr>
          <p:cNvSpPr txBox="1">
            <a:spLocks/>
          </p:cNvSpPr>
          <p:nvPr/>
        </p:nvSpPr>
        <p:spPr>
          <a:xfrm>
            <a:off x="1191883" y="636450"/>
            <a:ext cx="681949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Características de similaridade</a:t>
            </a:r>
            <a:endParaRPr lang="pt-BR">
              <a:solidFill>
                <a:schemeClr val="bg1"/>
              </a:solidFill>
            </a:endParaRPr>
          </a:p>
        </p:txBody>
      </p:sp>
      <p:pic>
        <p:nvPicPr>
          <p:cNvPr id="5" name="Imagem 4" descr="Gráfico, Gráfico de linhas&#10;&#10;O conteúdo gerado por IA pode estar incorreto.">
            <a:extLst>
              <a:ext uri="{FF2B5EF4-FFF2-40B4-BE49-F238E27FC236}">
                <a16:creationId xmlns:a16="http://schemas.microsoft.com/office/drawing/2014/main" id="{39303FF9-8A0D-B66D-0D58-8BD3FFB42111}"/>
              </a:ext>
            </a:extLst>
          </p:cNvPr>
          <p:cNvPicPr>
            <a:picLocks noChangeAspect="1"/>
          </p:cNvPicPr>
          <p:nvPr/>
        </p:nvPicPr>
        <p:blipFill>
          <a:blip r:embed="rId2"/>
          <a:stretch>
            <a:fillRect/>
          </a:stretch>
        </p:blipFill>
        <p:spPr>
          <a:xfrm>
            <a:off x="2354175" y="3556594"/>
            <a:ext cx="7744906" cy="2664956"/>
          </a:xfrm>
          <a:prstGeom prst="rect">
            <a:avLst/>
          </a:prstGeom>
        </p:spPr>
      </p:pic>
    </p:spTree>
    <p:extLst>
      <p:ext uri="{BB962C8B-B14F-4D97-AF65-F5344CB8AC3E}">
        <p14:creationId xmlns:p14="http://schemas.microsoft.com/office/powerpoint/2010/main" val="8705305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7459E-F9AF-C7A0-11F1-F26743F59B2C}"/>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2FA7CFB3-6CC0-FD7B-EEF2-4FFE1D507468}"/>
              </a:ext>
            </a:extLst>
          </p:cNvPr>
          <p:cNvSpPr>
            <a:spLocks noChangeArrowheads="1"/>
          </p:cNvSpPr>
          <p:nvPr/>
        </p:nvSpPr>
        <p:spPr bwMode="auto">
          <a:xfrm>
            <a:off x="287964" y="1805366"/>
            <a:ext cx="11616072" cy="397031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Você pode estar se perguntando como selecionar os pontos de referência. A abordagem mais simples é criar um ponto de referência no local de cada instância no conjunto de dados. Isso cria muitas dimensões e, portanto, aumenta as chances de que o conjunto de treinamento transformado seja linearmente separável. A desvantagem é que um conjunto de treinamento com m instâncias e n recursos é transformado em um conjunto de treinamento com m instâncias e m recursos (assumindo que você descarte os recursos originais). Se o seu conjunto de treinamento for muito grande, você acabará com um número igualmente grande de recursos.</a:t>
            </a:r>
          </a:p>
          <a:p>
            <a:br>
              <a:rPr lang="pt-BR"/>
            </a:br>
            <a:endParaRPr lang="pt-BR">
              <a:latin typeface="Montserrat" panose="00000500000000000000" pitchFamily="2" charset="0"/>
            </a:endParaRPr>
          </a:p>
        </p:txBody>
      </p:sp>
      <p:sp>
        <p:nvSpPr>
          <p:cNvPr id="3" name="Título 1">
            <a:extLst>
              <a:ext uri="{FF2B5EF4-FFF2-40B4-BE49-F238E27FC236}">
                <a16:creationId xmlns:a16="http://schemas.microsoft.com/office/drawing/2014/main" id="{D7F7A76B-4DD4-EB03-C907-A07477878558}"/>
              </a:ext>
            </a:extLst>
          </p:cNvPr>
          <p:cNvSpPr txBox="1">
            <a:spLocks/>
          </p:cNvSpPr>
          <p:nvPr/>
        </p:nvSpPr>
        <p:spPr>
          <a:xfrm>
            <a:off x="1191883" y="636450"/>
            <a:ext cx="681949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Características de similaridade</a:t>
            </a:r>
            <a:endParaRPr lang="pt-BR">
              <a:solidFill>
                <a:schemeClr val="bg1"/>
              </a:solidFill>
            </a:endParaRPr>
          </a:p>
        </p:txBody>
      </p:sp>
    </p:spTree>
    <p:extLst>
      <p:ext uri="{BB962C8B-B14F-4D97-AF65-F5344CB8AC3E}">
        <p14:creationId xmlns:p14="http://schemas.microsoft.com/office/powerpoint/2010/main" val="30319246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5215E-D1E0-B0FE-4BB7-7BCDC1503FCE}"/>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493038FB-B4B9-4B7B-68F3-7B0BC15B10B1}"/>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4192F59D-00AA-668C-407A-69699B38E63F}"/>
              </a:ext>
            </a:extLst>
          </p:cNvPr>
          <p:cNvSpPr txBox="1">
            <a:spLocks/>
          </p:cNvSpPr>
          <p:nvPr/>
        </p:nvSpPr>
        <p:spPr>
          <a:xfrm>
            <a:off x="2173592" y="275409"/>
            <a:ext cx="503695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Kernel gaussiano RBF</a:t>
            </a:r>
            <a:endParaRPr lang="pt-BR">
              <a:solidFill>
                <a:schemeClr val="bg1"/>
              </a:solidFill>
            </a:endParaRPr>
          </a:p>
        </p:txBody>
      </p:sp>
      <p:sp>
        <p:nvSpPr>
          <p:cNvPr id="5" name="CaixaDeTexto 4">
            <a:extLst>
              <a:ext uri="{FF2B5EF4-FFF2-40B4-BE49-F238E27FC236}">
                <a16:creationId xmlns:a16="http://schemas.microsoft.com/office/drawing/2014/main" id="{8A28F882-DE0A-7474-3B91-28DCC6392C5D}"/>
              </a:ext>
            </a:extLst>
          </p:cNvPr>
          <p:cNvSpPr txBox="1"/>
          <p:nvPr/>
        </p:nvSpPr>
        <p:spPr>
          <a:xfrm>
            <a:off x="795494" y="1277803"/>
            <a:ext cx="10601011" cy="336951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Assim como o método de </a:t>
            </a:r>
            <a:r>
              <a:rPr lang="pt-BR" b="1">
                <a:latin typeface="Montserrat" panose="00000500000000000000" pitchFamily="2" charset="0"/>
              </a:rPr>
              <a:t>features polinomiais</a:t>
            </a:r>
            <a:r>
              <a:rPr lang="pt-BR">
                <a:latin typeface="Montserrat" panose="00000500000000000000" pitchFamily="2" charset="0"/>
              </a:rPr>
              <a:t>, o método de </a:t>
            </a:r>
            <a:r>
              <a:rPr lang="pt-BR" b="1">
                <a:latin typeface="Montserrat" panose="00000500000000000000" pitchFamily="2" charset="0"/>
              </a:rPr>
              <a:t>features de similaridade</a:t>
            </a:r>
            <a:r>
              <a:rPr lang="pt-BR">
                <a:latin typeface="Montserrat" panose="00000500000000000000" pitchFamily="2" charset="0"/>
              </a:rPr>
              <a:t> pode ser útil com qualquer algoritmo de machine learning, mas pode ser </a:t>
            </a:r>
            <a:r>
              <a:rPr lang="pt-BR" b="1">
                <a:latin typeface="Montserrat" panose="00000500000000000000" pitchFamily="2" charset="0"/>
              </a:rPr>
              <a:t>computacionalmente caro</a:t>
            </a:r>
            <a:r>
              <a:rPr lang="pt-BR">
                <a:latin typeface="Montserrat" panose="00000500000000000000" pitchFamily="2" charset="0"/>
              </a:rPr>
              <a:t> calcular todas as features adicionais (especialmente em conjuntos de treinamento grandes).</a:t>
            </a:r>
          </a:p>
          <a:p>
            <a:pPr marL="285750" indent="-285750" algn="just">
              <a:lnSpc>
                <a:spcPct val="150000"/>
              </a:lnSpc>
              <a:buFont typeface="Wingdings" panose="05000000000000000000" pitchFamily="2" charset="2"/>
              <a:buChar char="§"/>
            </a:pPr>
            <a:endParaRPr lang="pt-BR">
              <a:latin typeface="Montserrat" panose="00000500000000000000" pitchFamily="2" charset="0"/>
            </a:endParaRPr>
          </a:p>
          <a:p>
            <a:pPr marL="285750" indent="-285750" algn="just">
              <a:lnSpc>
                <a:spcPct val="150000"/>
              </a:lnSpc>
              <a:buFont typeface="Wingdings" panose="05000000000000000000" pitchFamily="2" charset="2"/>
              <a:buChar char="§"/>
            </a:pPr>
            <a:r>
              <a:rPr lang="pt-BR">
                <a:latin typeface="Montserrat" panose="00000500000000000000" pitchFamily="2" charset="0"/>
              </a:rPr>
              <a:t>Mais uma vez, o </a:t>
            </a:r>
            <a:r>
              <a:rPr lang="pt-BR" b="1">
                <a:latin typeface="Montserrat" panose="00000500000000000000" pitchFamily="2" charset="0"/>
              </a:rPr>
              <a:t>kernel trick</a:t>
            </a:r>
            <a:r>
              <a:rPr lang="pt-BR">
                <a:latin typeface="Montserrat" panose="00000500000000000000" pitchFamily="2" charset="0"/>
              </a:rPr>
              <a:t> faz sua mágica nas </a:t>
            </a:r>
            <a:r>
              <a:rPr lang="pt-BR" err="1">
                <a:latin typeface="Montserrat" panose="00000500000000000000" pitchFamily="2" charset="0"/>
              </a:rPr>
              <a:t>SVMs</a:t>
            </a:r>
            <a:r>
              <a:rPr lang="pt-BR">
                <a:latin typeface="Montserrat" panose="00000500000000000000" pitchFamily="2" charset="0"/>
              </a:rPr>
              <a:t>, permitindo obter um resultado semelhante ao de adicionar muitas features de similaridade, </a:t>
            </a:r>
            <a:r>
              <a:rPr lang="pt-BR" b="1">
                <a:latin typeface="Montserrat" panose="00000500000000000000" pitchFamily="2" charset="0"/>
              </a:rPr>
              <a:t>sem precisar calculá-las de fato</a:t>
            </a:r>
            <a:r>
              <a:rPr lang="pt-BR">
                <a:latin typeface="Montserrat" panose="00000500000000000000" pitchFamily="2" charset="0"/>
              </a:rPr>
              <a:t>. Vamos testar isso usando a classe </a:t>
            </a:r>
            <a:r>
              <a:rPr lang="pt-BR" b="1">
                <a:latin typeface="Montserrat" panose="00000500000000000000" pitchFamily="2" charset="0"/>
              </a:rPr>
              <a:t>SVC</a:t>
            </a:r>
            <a:r>
              <a:rPr lang="pt-BR">
                <a:latin typeface="Montserrat" panose="00000500000000000000" pitchFamily="2" charset="0"/>
              </a:rPr>
              <a:t> com o </a:t>
            </a:r>
            <a:r>
              <a:rPr lang="pt-BR" b="1">
                <a:latin typeface="Montserrat" panose="00000500000000000000" pitchFamily="2" charset="0"/>
              </a:rPr>
              <a:t>kernel Gaussiano RBF</a:t>
            </a:r>
            <a:r>
              <a:rPr lang="pt-BR">
                <a:latin typeface="Montserrat" panose="00000500000000000000" pitchFamily="2" charset="0"/>
              </a:rPr>
              <a:t>.</a:t>
            </a:r>
          </a:p>
        </p:txBody>
      </p:sp>
      <p:pic>
        <p:nvPicPr>
          <p:cNvPr id="7" name="Imagem 6" descr="Texto&#10;&#10;O conteúdo gerado por IA pode estar incorreto.">
            <a:extLst>
              <a:ext uri="{FF2B5EF4-FFF2-40B4-BE49-F238E27FC236}">
                <a16:creationId xmlns:a16="http://schemas.microsoft.com/office/drawing/2014/main" id="{41995036-A5D8-2F72-B546-B650477AD486}"/>
              </a:ext>
            </a:extLst>
          </p:cNvPr>
          <p:cNvPicPr>
            <a:picLocks noChangeAspect="1"/>
          </p:cNvPicPr>
          <p:nvPr/>
        </p:nvPicPr>
        <p:blipFill>
          <a:blip r:embed="rId2"/>
          <a:stretch>
            <a:fillRect/>
          </a:stretch>
        </p:blipFill>
        <p:spPr>
          <a:xfrm>
            <a:off x="2957073" y="5066484"/>
            <a:ext cx="6277851" cy="781159"/>
          </a:xfrm>
          <a:prstGeom prst="rect">
            <a:avLst/>
          </a:prstGeom>
        </p:spPr>
      </p:pic>
    </p:spTree>
    <p:extLst>
      <p:ext uri="{BB962C8B-B14F-4D97-AF65-F5344CB8AC3E}">
        <p14:creationId xmlns:p14="http://schemas.microsoft.com/office/powerpoint/2010/main" val="4041902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1BF72-5A2F-27F7-21B6-7E16D9F22299}"/>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C23CFE4A-0FA8-D942-6805-5DD4B76CB40C}"/>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9A5D6D3F-864B-1604-FEE8-E07F9C1F1BD4}"/>
              </a:ext>
            </a:extLst>
          </p:cNvPr>
          <p:cNvSpPr txBox="1">
            <a:spLocks/>
          </p:cNvSpPr>
          <p:nvPr/>
        </p:nvSpPr>
        <p:spPr>
          <a:xfrm>
            <a:off x="1610885" y="264220"/>
            <a:ext cx="503695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Kernel gaussiano RBF</a:t>
            </a:r>
            <a:endParaRPr lang="pt-BR">
              <a:solidFill>
                <a:schemeClr val="bg1"/>
              </a:solidFill>
            </a:endParaRPr>
          </a:p>
        </p:txBody>
      </p:sp>
      <p:pic>
        <p:nvPicPr>
          <p:cNvPr id="4" name="Imagem 3" descr="Gráfico, Gráfico de dispersão&#10;&#10;O conteúdo gerado por IA pode estar incorreto.">
            <a:extLst>
              <a:ext uri="{FF2B5EF4-FFF2-40B4-BE49-F238E27FC236}">
                <a16:creationId xmlns:a16="http://schemas.microsoft.com/office/drawing/2014/main" id="{3E457594-243F-186A-1292-B20E455C0DDF}"/>
              </a:ext>
            </a:extLst>
          </p:cNvPr>
          <p:cNvPicPr>
            <a:picLocks noChangeAspect="1"/>
          </p:cNvPicPr>
          <p:nvPr/>
        </p:nvPicPr>
        <p:blipFill>
          <a:blip r:embed="rId2"/>
          <a:stretch>
            <a:fillRect/>
          </a:stretch>
        </p:blipFill>
        <p:spPr>
          <a:xfrm>
            <a:off x="287964" y="1492589"/>
            <a:ext cx="4294084" cy="3929786"/>
          </a:xfrm>
          <a:prstGeom prst="rect">
            <a:avLst/>
          </a:prstGeom>
        </p:spPr>
      </p:pic>
      <p:sp>
        <p:nvSpPr>
          <p:cNvPr id="5" name="CaixaDeTexto 4">
            <a:extLst>
              <a:ext uri="{FF2B5EF4-FFF2-40B4-BE49-F238E27FC236}">
                <a16:creationId xmlns:a16="http://schemas.microsoft.com/office/drawing/2014/main" id="{A346978A-93A0-A169-EA9D-0C33D6935AE2}"/>
              </a:ext>
            </a:extLst>
          </p:cNvPr>
          <p:cNvSpPr txBox="1"/>
          <p:nvPr/>
        </p:nvSpPr>
        <p:spPr>
          <a:xfrm>
            <a:off x="4708508" y="848995"/>
            <a:ext cx="7299271" cy="5038367"/>
          </a:xfrm>
          <a:prstGeom prst="rect">
            <a:avLst/>
          </a:prstGeom>
          <a:noFill/>
        </p:spPr>
        <p:txBody>
          <a:bodyPr wrap="square">
            <a:spAutoFit/>
          </a:bodyPr>
          <a:lstStyle/>
          <a:p>
            <a:pPr marL="285750" indent="-285750">
              <a:lnSpc>
                <a:spcPct val="150000"/>
              </a:lnSpc>
              <a:buFont typeface="Wingdings" panose="05000000000000000000" pitchFamily="2" charset="2"/>
              <a:buChar char="§"/>
            </a:pPr>
            <a:r>
              <a:rPr lang="pt-BR"/>
              <a:t>Este modelo é representado no canto inferior esquerdo da Figura 5-9. Os outros gráficos mostram modelos treinados com diferentes valores dos </a:t>
            </a:r>
            <a:r>
              <a:rPr lang="pt-BR" err="1"/>
              <a:t>hiperparâmetros</a:t>
            </a:r>
            <a:r>
              <a:rPr lang="pt-BR"/>
              <a:t> </a:t>
            </a:r>
            <a:r>
              <a:rPr lang="pt-BR" b="1" err="1"/>
              <a:t>gamma</a:t>
            </a:r>
            <a:r>
              <a:rPr lang="pt-BR" b="1"/>
              <a:t> (γ)</a:t>
            </a:r>
            <a:r>
              <a:rPr lang="pt-BR"/>
              <a:t> e </a:t>
            </a:r>
            <a:r>
              <a:rPr lang="pt-BR" b="1"/>
              <a:t>C</a:t>
            </a:r>
            <a:r>
              <a:rPr lang="pt-BR"/>
              <a:t>.</a:t>
            </a:r>
          </a:p>
          <a:p>
            <a:pPr marL="285750" indent="-285750">
              <a:lnSpc>
                <a:spcPct val="150000"/>
              </a:lnSpc>
              <a:buFont typeface="Wingdings" panose="05000000000000000000" pitchFamily="2" charset="2"/>
              <a:buChar char="§"/>
            </a:pPr>
            <a:r>
              <a:rPr lang="pt-BR"/>
              <a:t>Aumentar γ torna a curva em forma de sino mais estreita (veja os gráficos à esquerda da lado). Como resultado, o </a:t>
            </a:r>
            <a:r>
              <a:rPr lang="pt-BR" b="1"/>
              <a:t>alcance de influência</a:t>
            </a:r>
            <a:r>
              <a:rPr lang="pt-BR"/>
              <a:t> de cada instância é menor, e o limite de decisão se torna mais irregular, contornando as instâncias individuais.</a:t>
            </a:r>
          </a:p>
          <a:p>
            <a:pPr marL="285750" indent="-285750">
              <a:lnSpc>
                <a:spcPct val="150000"/>
              </a:lnSpc>
              <a:buFont typeface="Wingdings" panose="05000000000000000000" pitchFamily="2" charset="2"/>
              <a:buChar char="§"/>
            </a:pPr>
            <a:r>
              <a:rPr lang="pt-BR"/>
              <a:t>Por outro lado, um valor pequeno de γ deixa a curva mais larga: as instâncias têm um alcance maior de influência e o limite de decisão fica mais </a:t>
            </a:r>
            <a:r>
              <a:rPr lang="pt-BR" b="1"/>
              <a:t>suave</a:t>
            </a:r>
            <a:r>
              <a:rPr lang="pt-BR"/>
              <a:t>. Assim, γ funciona como um </a:t>
            </a:r>
            <a:r>
              <a:rPr lang="pt-BR" b="1" err="1"/>
              <a:t>hiperparâmetro</a:t>
            </a:r>
            <a:r>
              <a:rPr lang="pt-BR" b="1"/>
              <a:t> de regularização</a:t>
            </a:r>
            <a:r>
              <a:rPr lang="pt-BR"/>
              <a:t>: se o modelo estiver </a:t>
            </a:r>
            <a:r>
              <a:rPr lang="pt-BR" b="1" err="1"/>
              <a:t>overfitting</a:t>
            </a:r>
            <a:r>
              <a:rPr lang="pt-BR"/>
              <a:t>, reduza γ; se estiver </a:t>
            </a:r>
            <a:r>
              <a:rPr lang="pt-BR" b="1" err="1"/>
              <a:t>underfitting</a:t>
            </a:r>
            <a:r>
              <a:rPr lang="pt-BR"/>
              <a:t>, aumente γ (similar ao </a:t>
            </a:r>
            <a:r>
              <a:rPr lang="pt-BR" err="1"/>
              <a:t>hiperparâmetro</a:t>
            </a:r>
            <a:r>
              <a:rPr lang="pt-BR"/>
              <a:t> C).</a:t>
            </a:r>
          </a:p>
        </p:txBody>
      </p:sp>
    </p:spTree>
    <p:extLst>
      <p:ext uri="{BB962C8B-B14F-4D97-AF65-F5344CB8AC3E}">
        <p14:creationId xmlns:p14="http://schemas.microsoft.com/office/powerpoint/2010/main" val="2458863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8FA4C-68F9-C3D9-DACD-FEA6D93AE44B}"/>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AF2E45C1-6AE5-C68D-DA76-17FE6A91AB7C}"/>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8CD18C4C-F8C4-6CAD-4F4A-FA6F26E09CD8}"/>
              </a:ext>
            </a:extLst>
          </p:cNvPr>
          <p:cNvSpPr txBox="1">
            <a:spLocks/>
          </p:cNvSpPr>
          <p:nvPr/>
        </p:nvSpPr>
        <p:spPr>
          <a:xfrm>
            <a:off x="1610885" y="264220"/>
            <a:ext cx="5036956"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Kernel gaussiano RBF</a:t>
            </a:r>
            <a:endParaRPr lang="pt-BR">
              <a:solidFill>
                <a:schemeClr val="bg1"/>
              </a:solidFill>
            </a:endParaRPr>
          </a:p>
        </p:txBody>
      </p:sp>
      <p:sp>
        <p:nvSpPr>
          <p:cNvPr id="5" name="CaixaDeTexto 4">
            <a:extLst>
              <a:ext uri="{FF2B5EF4-FFF2-40B4-BE49-F238E27FC236}">
                <a16:creationId xmlns:a16="http://schemas.microsoft.com/office/drawing/2014/main" id="{E1622F48-A1D9-3A22-5CBE-0B53B61991EF}"/>
              </a:ext>
            </a:extLst>
          </p:cNvPr>
          <p:cNvSpPr txBox="1"/>
          <p:nvPr/>
        </p:nvSpPr>
        <p:spPr>
          <a:xfrm>
            <a:off x="167384" y="1260978"/>
            <a:ext cx="11616071" cy="544700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Existem outros </a:t>
            </a:r>
            <a:r>
              <a:rPr lang="pt-BR" b="1">
                <a:latin typeface="Montserrat" panose="00000500000000000000" pitchFamily="2" charset="0"/>
              </a:rPr>
              <a:t>kernels</a:t>
            </a:r>
            <a:r>
              <a:rPr lang="pt-BR">
                <a:latin typeface="Montserrat" panose="00000500000000000000" pitchFamily="2" charset="0"/>
              </a:rPr>
              <a:t>, mas são usados com muito menos frequência. Alguns kernels são especializados para </a:t>
            </a:r>
            <a:r>
              <a:rPr lang="pt-BR" b="1">
                <a:latin typeface="Montserrat" panose="00000500000000000000" pitchFamily="2" charset="0"/>
              </a:rPr>
              <a:t>estruturas de dados específicas</a:t>
            </a:r>
            <a:r>
              <a:rPr lang="pt-BR">
                <a:latin typeface="Montserrat" panose="00000500000000000000" pitchFamily="2" charset="0"/>
              </a:rPr>
              <a:t>. Por exemplo, </a:t>
            </a:r>
            <a:r>
              <a:rPr lang="pt-BR" b="1" err="1">
                <a:latin typeface="Montserrat" panose="00000500000000000000" pitchFamily="2" charset="0"/>
              </a:rPr>
              <a:t>string</a:t>
            </a:r>
            <a:r>
              <a:rPr lang="pt-BR" b="1">
                <a:latin typeface="Montserrat" panose="00000500000000000000" pitchFamily="2" charset="0"/>
              </a:rPr>
              <a:t> kernels</a:t>
            </a:r>
            <a:r>
              <a:rPr lang="pt-BR">
                <a:latin typeface="Montserrat" panose="00000500000000000000" pitchFamily="2" charset="0"/>
              </a:rPr>
              <a:t> são usados às vezes para classificar documentos de texto ou sequências de DNA (como o </a:t>
            </a:r>
            <a:r>
              <a:rPr lang="pt-BR" b="1" err="1">
                <a:latin typeface="Montserrat" panose="00000500000000000000" pitchFamily="2" charset="0"/>
              </a:rPr>
              <a:t>string</a:t>
            </a:r>
            <a:r>
              <a:rPr lang="pt-BR" b="1">
                <a:latin typeface="Montserrat" panose="00000500000000000000" pitchFamily="2" charset="0"/>
              </a:rPr>
              <a:t> </a:t>
            </a:r>
            <a:r>
              <a:rPr lang="pt-BR" b="1" err="1">
                <a:latin typeface="Montserrat" panose="00000500000000000000" pitchFamily="2" charset="0"/>
              </a:rPr>
              <a:t>subsequence</a:t>
            </a:r>
            <a:r>
              <a:rPr lang="pt-BR" b="1">
                <a:latin typeface="Montserrat" panose="00000500000000000000" pitchFamily="2" charset="0"/>
              </a:rPr>
              <a:t> kernel</a:t>
            </a:r>
            <a:r>
              <a:rPr lang="pt-BR">
                <a:latin typeface="Montserrat" panose="00000500000000000000" pitchFamily="2" charset="0"/>
              </a:rPr>
              <a:t> ou kernels baseados na </a:t>
            </a:r>
            <a:r>
              <a:rPr lang="pt-BR" b="1">
                <a:latin typeface="Montserrat" panose="00000500000000000000" pitchFamily="2" charset="0"/>
              </a:rPr>
              <a:t>distância de </a:t>
            </a:r>
            <a:r>
              <a:rPr lang="pt-BR" b="1" err="1">
                <a:latin typeface="Montserrat" panose="00000500000000000000" pitchFamily="2" charset="0"/>
              </a:rPr>
              <a:t>Levenshtein</a:t>
            </a:r>
            <a:r>
              <a:rPr lang="pt-BR">
                <a:latin typeface="Montserrat" panose="00000500000000000000" pitchFamily="2" charset="0"/>
              </a:rPr>
              <a:t>).</a:t>
            </a:r>
          </a:p>
          <a:p>
            <a:pPr marL="285750" indent="-285750" algn="just">
              <a:lnSpc>
                <a:spcPct val="150000"/>
              </a:lnSpc>
              <a:buFont typeface="Wingdings" panose="05000000000000000000" pitchFamily="2" charset="2"/>
              <a:buChar char="§"/>
            </a:pPr>
            <a:r>
              <a:rPr lang="pt-BR">
                <a:latin typeface="Montserrat" panose="00000500000000000000" pitchFamily="2" charset="0"/>
              </a:rPr>
              <a:t>  Com tantos </a:t>
            </a:r>
            <a:r>
              <a:rPr lang="pt-BR" b="1">
                <a:latin typeface="Montserrat" panose="00000500000000000000" pitchFamily="2" charset="0"/>
              </a:rPr>
              <a:t>kernels</a:t>
            </a:r>
            <a:r>
              <a:rPr lang="pt-BR">
                <a:latin typeface="Montserrat" panose="00000500000000000000" pitchFamily="2" charset="0"/>
              </a:rPr>
              <a:t> disponíveis, como decidir qual usar? Como regra geral, você deve sempre </a:t>
            </a:r>
            <a:r>
              <a:rPr lang="pt-BR" b="1">
                <a:latin typeface="Montserrat" panose="00000500000000000000" pitchFamily="2" charset="0"/>
              </a:rPr>
              <a:t>tentar o kernel linear primeiro</a:t>
            </a:r>
            <a:r>
              <a:rPr lang="pt-BR">
                <a:latin typeface="Montserrat" panose="00000500000000000000" pitchFamily="2" charset="0"/>
              </a:rPr>
              <a:t>. A classe </a:t>
            </a:r>
            <a:r>
              <a:rPr lang="pt-BR" b="1" err="1">
                <a:latin typeface="Montserrat" panose="00000500000000000000" pitchFamily="2" charset="0"/>
              </a:rPr>
              <a:t>LinearSVC</a:t>
            </a:r>
            <a:r>
              <a:rPr lang="pt-BR">
                <a:latin typeface="Montserrat" panose="00000500000000000000" pitchFamily="2" charset="0"/>
              </a:rPr>
              <a:t> é muito mais rápida do que </a:t>
            </a:r>
            <a:r>
              <a:rPr lang="pt-BR" b="1">
                <a:latin typeface="Montserrat" panose="00000500000000000000" pitchFamily="2" charset="0"/>
              </a:rPr>
              <a:t>SVC(kernel="linear")</a:t>
            </a:r>
            <a:r>
              <a:rPr lang="pt-BR">
                <a:latin typeface="Montserrat" panose="00000500000000000000" pitchFamily="2" charset="0"/>
              </a:rPr>
              <a:t>, especialmente se o conjunto de treinamento for muito </a:t>
            </a:r>
            <a:r>
              <a:rPr lang="pt-BR" err="1">
                <a:latin typeface="Montserrat" panose="00000500000000000000" pitchFamily="2" charset="0"/>
              </a:rPr>
              <a:t>grande.Se</a:t>
            </a:r>
            <a:r>
              <a:rPr lang="pt-BR">
                <a:latin typeface="Montserrat" panose="00000500000000000000" pitchFamily="2" charset="0"/>
              </a:rPr>
              <a:t> o conjunto de dados não for tão grande, também vale a pena testar </a:t>
            </a:r>
            <a:r>
              <a:rPr lang="pt-BR" err="1">
                <a:latin typeface="Montserrat" panose="00000500000000000000" pitchFamily="2" charset="0"/>
              </a:rPr>
              <a:t>SVMs</a:t>
            </a:r>
            <a:r>
              <a:rPr lang="pt-BR">
                <a:latin typeface="Montserrat" panose="00000500000000000000" pitchFamily="2" charset="0"/>
              </a:rPr>
              <a:t> com </a:t>
            </a:r>
            <a:r>
              <a:rPr lang="pt-BR" b="1">
                <a:latin typeface="Montserrat" panose="00000500000000000000" pitchFamily="2" charset="0"/>
              </a:rPr>
              <a:t>kernels</a:t>
            </a:r>
            <a:r>
              <a:rPr lang="pt-BR">
                <a:latin typeface="Montserrat" panose="00000500000000000000" pitchFamily="2" charset="0"/>
              </a:rPr>
              <a:t>, começando pelo </a:t>
            </a:r>
            <a:r>
              <a:rPr lang="pt-BR" b="1">
                <a:latin typeface="Montserrat" panose="00000500000000000000" pitchFamily="2" charset="0"/>
              </a:rPr>
              <a:t>kernel Gaussiano RBF</a:t>
            </a:r>
            <a:r>
              <a:rPr lang="pt-BR">
                <a:latin typeface="Montserrat" panose="00000500000000000000" pitchFamily="2" charset="0"/>
              </a:rPr>
              <a:t>, que frequentemente funciona muito bem. Depois, se houver tempo e poder de computação disponíveis, você pode experimentar alguns outros kernels usando </a:t>
            </a:r>
            <a:r>
              <a:rPr lang="pt-BR" b="1">
                <a:latin typeface="Montserrat" panose="00000500000000000000" pitchFamily="2" charset="0"/>
              </a:rPr>
              <a:t>busca de </a:t>
            </a:r>
            <a:r>
              <a:rPr lang="pt-BR" b="1" err="1">
                <a:latin typeface="Montserrat" panose="00000500000000000000" pitchFamily="2" charset="0"/>
              </a:rPr>
              <a:t>hiperparâmetros</a:t>
            </a:r>
            <a:r>
              <a:rPr lang="pt-BR">
                <a:latin typeface="Montserrat" panose="00000500000000000000" pitchFamily="2" charset="0"/>
              </a:rPr>
              <a:t>. E se existirem kernels especializados para a estrutura de dados do seu conjunto de treinamento, vale a pena testá-los também.</a:t>
            </a:r>
          </a:p>
          <a:p>
            <a:pPr marL="285750" indent="-285750">
              <a:lnSpc>
                <a:spcPct val="150000"/>
              </a:lnSpc>
              <a:buFont typeface="Wingdings" panose="05000000000000000000" pitchFamily="2" charset="2"/>
              <a:buChar char="§"/>
            </a:pPr>
            <a:endParaRPr lang="pt-BR">
              <a:latin typeface="Montserrat" panose="00000500000000000000" pitchFamily="2" charset="0"/>
            </a:endParaRPr>
          </a:p>
        </p:txBody>
      </p:sp>
    </p:spTree>
    <p:extLst>
      <p:ext uri="{BB962C8B-B14F-4D97-AF65-F5344CB8AC3E}">
        <p14:creationId xmlns:p14="http://schemas.microsoft.com/office/powerpoint/2010/main" val="15323389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F77F5-6DD2-34FA-F4CD-84E631EE90F4}"/>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938C87E4-1174-22B7-4F1B-8A5FF70ED262}"/>
              </a:ext>
            </a:extLst>
          </p:cNvPr>
          <p:cNvSpPr>
            <a:spLocks noChangeArrowheads="1"/>
          </p:cNvSpPr>
          <p:nvPr/>
        </p:nvSpPr>
        <p:spPr bwMode="auto">
          <a:xfrm>
            <a:off x="207577" y="708759"/>
            <a:ext cx="11616072" cy="5862502"/>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 classe </a:t>
            </a:r>
            <a:r>
              <a:rPr lang="pt-BR" b="1" err="1">
                <a:latin typeface="Montserrat" panose="00000500000000000000" pitchFamily="2" charset="0"/>
              </a:rPr>
              <a:t>LinearSVC</a:t>
            </a:r>
            <a:r>
              <a:rPr lang="pt-BR">
                <a:latin typeface="Montserrat" panose="00000500000000000000" pitchFamily="2" charset="0"/>
              </a:rPr>
              <a:t> é baseada na biblioteca </a:t>
            </a:r>
            <a:r>
              <a:rPr lang="pt-BR" b="1" err="1">
                <a:latin typeface="Montserrat" panose="00000500000000000000" pitchFamily="2" charset="0"/>
              </a:rPr>
              <a:t>liblinear</a:t>
            </a:r>
            <a:r>
              <a:rPr lang="pt-BR">
                <a:latin typeface="Montserrat" panose="00000500000000000000" pitchFamily="2" charset="0"/>
              </a:rPr>
              <a:t>, que implementa um algoritmo otimizado para </a:t>
            </a:r>
            <a:r>
              <a:rPr lang="pt-BR" err="1">
                <a:latin typeface="Montserrat" panose="00000500000000000000" pitchFamily="2" charset="0"/>
              </a:rPr>
              <a:t>SVMs</a:t>
            </a:r>
            <a:r>
              <a:rPr lang="pt-BR">
                <a:latin typeface="Montserrat" panose="00000500000000000000" pitchFamily="2" charset="0"/>
              </a:rPr>
              <a:t> lineares. Ela não suporta o </a:t>
            </a:r>
            <a:r>
              <a:rPr lang="pt-BR" b="1">
                <a:latin typeface="Montserrat" panose="00000500000000000000" pitchFamily="2" charset="0"/>
              </a:rPr>
              <a:t>kernel trick</a:t>
            </a:r>
            <a:r>
              <a:rPr lang="pt-BR">
                <a:latin typeface="Montserrat" panose="00000500000000000000" pitchFamily="2" charset="0"/>
              </a:rPr>
              <a:t>, mas sua escalabilidade é quase linear com o número de instâncias de treinamento e de features, com complexidade de treinamento aproximadamente O(m × n). O algoritmo demora mais se você exigir </a:t>
            </a:r>
            <a:r>
              <a:rPr lang="pt-BR" b="1">
                <a:latin typeface="Montserrat" panose="00000500000000000000" pitchFamily="2" charset="0"/>
              </a:rPr>
              <a:t>alta precisão</a:t>
            </a:r>
            <a:r>
              <a:rPr lang="pt-BR">
                <a:latin typeface="Montserrat" panose="00000500000000000000" pitchFamily="2" charset="0"/>
              </a:rPr>
              <a:t>, controlada pelo </a:t>
            </a:r>
            <a:r>
              <a:rPr lang="pt-BR" err="1">
                <a:latin typeface="Montserrat" panose="00000500000000000000" pitchFamily="2" charset="0"/>
              </a:rPr>
              <a:t>hiperparâmetro</a:t>
            </a:r>
            <a:r>
              <a:rPr lang="pt-BR">
                <a:latin typeface="Montserrat" panose="00000500000000000000" pitchFamily="2" charset="0"/>
              </a:rPr>
              <a:t> de tolerância ϵ (chamado </a:t>
            </a:r>
            <a:r>
              <a:rPr lang="pt-BR" b="1" err="1">
                <a:latin typeface="Montserrat" panose="00000500000000000000" pitchFamily="2" charset="0"/>
              </a:rPr>
              <a:t>tol</a:t>
            </a:r>
            <a:r>
              <a:rPr lang="pt-BR">
                <a:latin typeface="Montserrat" panose="00000500000000000000" pitchFamily="2" charset="0"/>
              </a:rPr>
              <a:t> no </a:t>
            </a:r>
            <a:r>
              <a:rPr lang="pt-BR" err="1">
                <a:latin typeface="Montserrat" panose="00000500000000000000" pitchFamily="2" charset="0"/>
              </a:rPr>
              <a:t>Scikit-Learn</a:t>
            </a:r>
            <a:r>
              <a:rPr lang="pt-BR">
                <a:latin typeface="Montserrat" panose="00000500000000000000" pitchFamily="2" charset="0"/>
              </a:rPr>
              <a:t>). Na maioria das tarefas de classificação, a tolerância padrão é suficiente.</a:t>
            </a:r>
          </a:p>
          <a:p>
            <a:pPr marL="285750" indent="-285750" algn="just">
              <a:lnSpc>
                <a:spcPct val="150000"/>
              </a:lnSpc>
              <a:buFont typeface="Wingdings" panose="05000000000000000000" pitchFamily="2" charset="2"/>
              <a:buChar char="§"/>
            </a:pPr>
            <a:r>
              <a:rPr lang="pt-BR">
                <a:latin typeface="Montserrat" panose="00000500000000000000" pitchFamily="2" charset="0"/>
              </a:rPr>
              <a:t>A classe </a:t>
            </a:r>
            <a:r>
              <a:rPr lang="pt-BR" b="1">
                <a:latin typeface="Montserrat" panose="00000500000000000000" pitchFamily="2" charset="0"/>
              </a:rPr>
              <a:t>SVC</a:t>
            </a:r>
            <a:r>
              <a:rPr lang="pt-BR">
                <a:latin typeface="Montserrat" panose="00000500000000000000" pitchFamily="2" charset="0"/>
              </a:rPr>
              <a:t> é baseada na biblioteca </a:t>
            </a:r>
            <a:r>
              <a:rPr lang="pt-BR" b="1" err="1">
                <a:latin typeface="Montserrat" panose="00000500000000000000" pitchFamily="2" charset="0"/>
              </a:rPr>
              <a:t>libsvm</a:t>
            </a:r>
            <a:r>
              <a:rPr lang="pt-BR">
                <a:latin typeface="Montserrat" panose="00000500000000000000" pitchFamily="2" charset="0"/>
              </a:rPr>
              <a:t>, que implementa um algoritmo que suporta o </a:t>
            </a:r>
            <a:r>
              <a:rPr lang="pt-BR" b="1">
                <a:latin typeface="Montserrat" panose="00000500000000000000" pitchFamily="2" charset="0"/>
              </a:rPr>
              <a:t>kernel trick</a:t>
            </a:r>
            <a:r>
              <a:rPr lang="pt-BR">
                <a:latin typeface="Montserrat" panose="00000500000000000000" pitchFamily="2" charset="0"/>
              </a:rPr>
              <a:t>. Sua complexidade de treinamento geralmente varia entre O(m² × n) e O(m³ × n). Isso significa que ele se torna muito lento quando o número de instâncias de treinamento é grande (por exemplo, centenas de milhares), sendo mais adequado para conjuntos de dados não lineares de pequeno ou médio porte. O SVC escala bem com o número de features, especialmente quando são </a:t>
            </a:r>
            <a:r>
              <a:rPr lang="pt-BR" b="1" err="1">
                <a:latin typeface="Montserrat" panose="00000500000000000000" pitchFamily="2" charset="0"/>
              </a:rPr>
              <a:t>sparsas</a:t>
            </a:r>
            <a:r>
              <a:rPr lang="pt-BR">
                <a:latin typeface="Montserrat" panose="00000500000000000000" pitchFamily="2" charset="0"/>
              </a:rPr>
              <a:t> (ou seja, quando cada instância possui poucas features não nulas), aproximando-se da complexidade proporcional à média de features não nulas por instância.</a:t>
            </a:r>
            <a:endParaRPr lang="pt-BR" altLang="pt-BR">
              <a:latin typeface="Montserrat" panose="00000500000000000000" pitchFamily="2" charset="0"/>
            </a:endParaRPr>
          </a:p>
        </p:txBody>
      </p:sp>
      <p:sp>
        <p:nvSpPr>
          <p:cNvPr id="3" name="Título 1">
            <a:extLst>
              <a:ext uri="{FF2B5EF4-FFF2-40B4-BE49-F238E27FC236}">
                <a16:creationId xmlns:a16="http://schemas.microsoft.com/office/drawing/2014/main" id="{16DA9A25-195F-CD3C-6221-40262B010B79}"/>
              </a:ext>
            </a:extLst>
          </p:cNvPr>
          <p:cNvSpPr txBox="1">
            <a:spLocks/>
          </p:cNvSpPr>
          <p:nvPr/>
        </p:nvSpPr>
        <p:spPr>
          <a:xfrm>
            <a:off x="1653317" y="123984"/>
            <a:ext cx="6821098"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Complexidade Computacional</a:t>
            </a:r>
            <a:endParaRPr lang="pt-BR">
              <a:solidFill>
                <a:schemeClr val="bg1"/>
              </a:solidFill>
            </a:endParaRPr>
          </a:p>
        </p:txBody>
      </p:sp>
    </p:spTree>
    <p:extLst>
      <p:ext uri="{BB962C8B-B14F-4D97-AF65-F5344CB8AC3E}">
        <p14:creationId xmlns:p14="http://schemas.microsoft.com/office/powerpoint/2010/main" val="2954632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A95A0-8DC3-9A72-5ACB-9D40EC2D51EF}"/>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73573125-433D-D81C-3C37-829490582599}"/>
              </a:ext>
            </a:extLst>
          </p:cNvPr>
          <p:cNvSpPr>
            <a:spLocks noChangeArrowheads="1"/>
          </p:cNvSpPr>
          <p:nvPr/>
        </p:nvSpPr>
        <p:spPr bwMode="auto">
          <a:xfrm>
            <a:off x="160774" y="1316333"/>
            <a:ext cx="11743262" cy="295401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 classe </a:t>
            </a:r>
            <a:r>
              <a:rPr lang="pt-BR" b="1" err="1">
                <a:latin typeface="Montserrat" panose="00000500000000000000" pitchFamily="2" charset="0"/>
              </a:rPr>
              <a:t>SGDClassifier</a:t>
            </a:r>
            <a:r>
              <a:rPr lang="pt-BR">
                <a:latin typeface="Montserrat" panose="00000500000000000000" pitchFamily="2" charset="0"/>
              </a:rPr>
              <a:t> também realiza classificação de </a:t>
            </a:r>
            <a:r>
              <a:rPr lang="pt-BR" b="1">
                <a:latin typeface="Montserrat" panose="00000500000000000000" pitchFamily="2" charset="0"/>
              </a:rPr>
              <a:t>margem ampla</a:t>
            </a:r>
            <a:r>
              <a:rPr lang="pt-BR">
                <a:latin typeface="Montserrat" panose="00000500000000000000" pitchFamily="2" charset="0"/>
              </a:rPr>
              <a:t> por padrão, e seus </a:t>
            </a:r>
            <a:r>
              <a:rPr lang="pt-BR" err="1">
                <a:latin typeface="Montserrat" panose="00000500000000000000" pitchFamily="2" charset="0"/>
              </a:rPr>
              <a:t>hiperparâmetros</a:t>
            </a:r>
            <a:r>
              <a:rPr lang="pt-BR">
                <a:latin typeface="Montserrat" panose="00000500000000000000" pitchFamily="2" charset="0"/>
              </a:rPr>
              <a:t> — especialmente os de regularização (</a:t>
            </a:r>
            <a:r>
              <a:rPr lang="pt-BR" b="1">
                <a:latin typeface="Montserrat" panose="00000500000000000000" pitchFamily="2" charset="0"/>
              </a:rPr>
              <a:t>α</a:t>
            </a:r>
            <a:r>
              <a:rPr lang="pt-BR">
                <a:latin typeface="Montserrat" panose="00000500000000000000" pitchFamily="2" charset="0"/>
              </a:rPr>
              <a:t> e </a:t>
            </a:r>
            <a:r>
              <a:rPr lang="pt-BR" b="1" err="1">
                <a:latin typeface="Montserrat" panose="00000500000000000000" pitchFamily="2" charset="0"/>
              </a:rPr>
              <a:t>penalty</a:t>
            </a:r>
            <a:r>
              <a:rPr lang="pt-BR">
                <a:latin typeface="Montserrat" panose="00000500000000000000" pitchFamily="2" charset="0"/>
              </a:rPr>
              <a:t>) e </a:t>
            </a:r>
            <a:r>
              <a:rPr lang="pt-BR" b="1" err="1">
                <a:latin typeface="Montserrat" panose="00000500000000000000" pitchFamily="2" charset="0"/>
              </a:rPr>
              <a:t>learning_rate</a:t>
            </a:r>
            <a:r>
              <a:rPr lang="pt-BR">
                <a:latin typeface="Montserrat" panose="00000500000000000000" pitchFamily="2" charset="0"/>
              </a:rPr>
              <a:t> — podem ser ajustados para obter resultados semelhantes aos do SVM linear. Ela utiliza </a:t>
            </a:r>
            <a:r>
              <a:rPr lang="pt-BR" b="1">
                <a:latin typeface="Montserrat" panose="00000500000000000000" pitchFamily="2" charset="0"/>
              </a:rPr>
              <a:t>gradiente descendente estocástico</a:t>
            </a:r>
            <a:r>
              <a:rPr lang="pt-BR">
                <a:latin typeface="Montserrat" panose="00000500000000000000" pitchFamily="2" charset="0"/>
              </a:rPr>
              <a:t>, permitindo </a:t>
            </a:r>
            <a:r>
              <a:rPr lang="pt-BR" b="1">
                <a:latin typeface="Montserrat" panose="00000500000000000000" pitchFamily="2" charset="0"/>
              </a:rPr>
              <a:t>aprendizado incremental</a:t>
            </a:r>
            <a:r>
              <a:rPr lang="pt-BR">
                <a:latin typeface="Montserrat" panose="00000500000000000000" pitchFamily="2" charset="0"/>
              </a:rPr>
              <a:t> e baixo uso de memória, útil para treinar modelos em grandes conjuntos de dados que não cabem na RAM (ou seja, </a:t>
            </a:r>
            <a:r>
              <a:rPr lang="pt-BR" b="1">
                <a:latin typeface="Montserrat" panose="00000500000000000000" pitchFamily="2" charset="0"/>
              </a:rPr>
              <a:t>out-</a:t>
            </a:r>
            <a:r>
              <a:rPr lang="pt-BR" b="1" err="1">
                <a:latin typeface="Montserrat" panose="00000500000000000000" pitchFamily="2" charset="0"/>
              </a:rPr>
              <a:t>of</a:t>
            </a:r>
            <a:r>
              <a:rPr lang="pt-BR" b="1">
                <a:latin typeface="Montserrat" panose="00000500000000000000" pitchFamily="2" charset="0"/>
              </a:rPr>
              <a:t>-core learning</a:t>
            </a:r>
            <a:r>
              <a:rPr lang="pt-BR">
                <a:latin typeface="Montserrat" panose="00000500000000000000" pitchFamily="2" charset="0"/>
              </a:rPr>
              <a:t>). Além disso, sua escalabilidade é excelente, com complexidade computacional O(m × n).</a:t>
            </a:r>
            <a:endParaRPr lang="pt-BR" altLang="pt-BR">
              <a:latin typeface="Montserrat" panose="00000500000000000000" pitchFamily="2" charset="0"/>
            </a:endParaRPr>
          </a:p>
        </p:txBody>
      </p:sp>
      <p:sp>
        <p:nvSpPr>
          <p:cNvPr id="3" name="Título 1">
            <a:extLst>
              <a:ext uri="{FF2B5EF4-FFF2-40B4-BE49-F238E27FC236}">
                <a16:creationId xmlns:a16="http://schemas.microsoft.com/office/drawing/2014/main" id="{5B06A2CB-AB4F-E20F-C06E-DBA8489EA299}"/>
              </a:ext>
            </a:extLst>
          </p:cNvPr>
          <p:cNvSpPr txBox="1">
            <a:spLocks/>
          </p:cNvSpPr>
          <p:nvPr/>
        </p:nvSpPr>
        <p:spPr>
          <a:xfrm>
            <a:off x="1191093" y="636450"/>
            <a:ext cx="6821098"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Complexidade Computacional</a:t>
            </a:r>
            <a:endParaRPr lang="pt-BR">
              <a:solidFill>
                <a:schemeClr val="bg1"/>
              </a:solidFill>
            </a:endParaRPr>
          </a:p>
        </p:txBody>
      </p:sp>
      <p:pic>
        <p:nvPicPr>
          <p:cNvPr id="5" name="Imagem 4" descr="Interface gráfica do usuário, Texto, Aplicativo&#10;&#10;O conteúdo gerado por IA pode estar incorreto.">
            <a:extLst>
              <a:ext uri="{FF2B5EF4-FFF2-40B4-BE49-F238E27FC236}">
                <a16:creationId xmlns:a16="http://schemas.microsoft.com/office/drawing/2014/main" id="{043B600E-B3DE-BB3E-7AC1-27A525F01774}"/>
              </a:ext>
            </a:extLst>
          </p:cNvPr>
          <p:cNvPicPr>
            <a:picLocks noChangeAspect="1"/>
          </p:cNvPicPr>
          <p:nvPr/>
        </p:nvPicPr>
        <p:blipFill>
          <a:blip r:embed="rId2"/>
          <a:stretch>
            <a:fillRect/>
          </a:stretch>
        </p:blipFill>
        <p:spPr>
          <a:xfrm>
            <a:off x="3260638" y="4202985"/>
            <a:ext cx="4999653" cy="2018565"/>
          </a:xfrm>
          <a:prstGeom prst="rect">
            <a:avLst/>
          </a:prstGeom>
        </p:spPr>
      </p:pic>
    </p:spTree>
    <p:extLst>
      <p:ext uri="{BB962C8B-B14F-4D97-AF65-F5344CB8AC3E}">
        <p14:creationId xmlns:p14="http://schemas.microsoft.com/office/powerpoint/2010/main" val="3950583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A6558-C7D7-62FA-C504-E5485D14DD9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1D9604CA-3EA9-00C9-2352-B7D7A0BB02AE}"/>
              </a:ext>
            </a:extLst>
          </p:cNvPr>
          <p:cNvSpPr txBox="1">
            <a:spLocks/>
          </p:cNvSpPr>
          <p:nvPr/>
        </p:nvSpPr>
        <p:spPr>
          <a:xfrm>
            <a:off x="2440501" y="94170"/>
            <a:ext cx="6815497"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2. Regressão SVM</a:t>
            </a:r>
            <a:endParaRPr lang="pt-BR">
              <a:solidFill>
                <a:schemeClr val="bg1"/>
              </a:solidFill>
            </a:endParaRPr>
          </a:p>
        </p:txBody>
      </p:sp>
      <p:sp>
        <p:nvSpPr>
          <p:cNvPr id="8" name="Rectangle 3">
            <a:extLst>
              <a:ext uri="{FF2B5EF4-FFF2-40B4-BE49-F238E27FC236}">
                <a16:creationId xmlns:a16="http://schemas.microsoft.com/office/drawing/2014/main" id="{6DB1277F-CEB9-DE5F-3668-F42B9A35DF6D}"/>
              </a:ext>
            </a:extLst>
          </p:cNvPr>
          <p:cNvSpPr>
            <a:spLocks noChangeArrowheads="1"/>
          </p:cNvSpPr>
          <p:nvPr/>
        </p:nvSpPr>
        <p:spPr bwMode="auto">
          <a:xfrm>
            <a:off x="578160" y="1685665"/>
            <a:ext cx="10540180" cy="923330"/>
          </a:xfrm>
          <a:prstGeom prst="rect">
            <a:avLst/>
          </a:prstGeom>
          <a:noFill/>
        </p:spPr>
        <p:txBody>
          <a:bodyPr wrap="square" rtlCol="0">
            <a:spAutoFit/>
          </a:bodyPr>
          <a:lstStyle/>
          <a:p>
            <a:endParaRPr lang="pt-BR" altLang="pt-BR">
              <a:latin typeface="Montserrat" pitchFamily="2" charset="0"/>
            </a:endParaRPr>
          </a:p>
          <a:p>
            <a:endParaRPr lang="pt-BR" altLang="pt-BR">
              <a:solidFill>
                <a:srgbClr val="1B55DC"/>
              </a:solidFill>
              <a:latin typeface="Montserrat" pitchFamily="2" charset="0"/>
            </a:endParaRPr>
          </a:p>
          <a:p>
            <a:endParaRPr lang="pt-BR" altLang="pt-BR">
              <a:latin typeface="Montserrat" pitchFamily="2" charset="0"/>
            </a:endParaRPr>
          </a:p>
        </p:txBody>
      </p:sp>
      <p:sp>
        <p:nvSpPr>
          <p:cNvPr id="15" name="CaixaDeTexto 14">
            <a:extLst>
              <a:ext uri="{FF2B5EF4-FFF2-40B4-BE49-F238E27FC236}">
                <a16:creationId xmlns:a16="http://schemas.microsoft.com/office/drawing/2014/main" id="{E59604A7-E203-2BB2-44D5-CA3822A02A11}"/>
              </a:ext>
            </a:extLst>
          </p:cNvPr>
          <p:cNvSpPr txBox="1"/>
          <p:nvPr/>
        </p:nvSpPr>
        <p:spPr>
          <a:xfrm>
            <a:off x="1445738" y="997639"/>
            <a:ext cx="9322904" cy="369332"/>
          </a:xfrm>
          <a:prstGeom prst="rect">
            <a:avLst/>
          </a:prstGeom>
          <a:noFill/>
        </p:spPr>
        <p:txBody>
          <a:bodyPr wrap="square">
            <a:spAutoFit/>
          </a:bodyPr>
          <a:lstStyle/>
          <a:p>
            <a:pPr algn="just"/>
            <a:endParaRPr lang="pt-BR" altLang="pt-BR" b="1">
              <a:latin typeface="Montserrat" pitchFamily="2" charset="0"/>
            </a:endParaRPr>
          </a:p>
        </p:txBody>
      </p:sp>
      <p:pic>
        <p:nvPicPr>
          <p:cNvPr id="4" name="Imagem 3" descr="Gráfico, Gráfico de dispersão&#10;&#10;O conteúdo gerado por IA pode estar incorreto.">
            <a:extLst>
              <a:ext uri="{FF2B5EF4-FFF2-40B4-BE49-F238E27FC236}">
                <a16:creationId xmlns:a16="http://schemas.microsoft.com/office/drawing/2014/main" id="{94B3A076-693A-F7C5-99EC-6141CC5322C3}"/>
              </a:ext>
            </a:extLst>
          </p:cNvPr>
          <p:cNvPicPr>
            <a:picLocks noChangeAspect="1"/>
          </p:cNvPicPr>
          <p:nvPr/>
        </p:nvPicPr>
        <p:blipFill>
          <a:blip r:embed="rId2"/>
          <a:stretch>
            <a:fillRect/>
          </a:stretch>
        </p:blipFill>
        <p:spPr>
          <a:xfrm>
            <a:off x="2182342" y="3429000"/>
            <a:ext cx="7849695" cy="2924969"/>
          </a:xfrm>
          <a:prstGeom prst="rect">
            <a:avLst/>
          </a:prstGeom>
        </p:spPr>
      </p:pic>
      <p:sp>
        <p:nvSpPr>
          <p:cNvPr id="5" name="Rectangle 3">
            <a:extLst>
              <a:ext uri="{FF2B5EF4-FFF2-40B4-BE49-F238E27FC236}">
                <a16:creationId xmlns:a16="http://schemas.microsoft.com/office/drawing/2014/main" id="{BACD72DA-384C-BCF5-4DE9-86693028A354}"/>
              </a:ext>
            </a:extLst>
          </p:cNvPr>
          <p:cNvSpPr>
            <a:spLocks noChangeArrowheads="1"/>
          </p:cNvSpPr>
          <p:nvPr/>
        </p:nvSpPr>
        <p:spPr bwMode="auto">
          <a:xfrm>
            <a:off x="224369" y="691846"/>
            <a:ext cx="11743262" cy="253761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Para usar </a:t>
            </a:r>
            <a:r>
              <a:rPr lang="pt-BR" b="1" err="1">
                <a:latin typeface="Montserrat" panose="00000500000000000000" pitchFamily="2" charset="0"/>
              </a:rPr>
              <a:t>SVMs</a:t>
            </a:r>
            <a:r>
              <a:rPr lang="pt-BR" b="1">
                <a:latin typeface="Montserrat" panose="00000500000000000000" pitchFamily="2" charset="0"/>
              </a:rPr>
              <a:t> para regressão</a:t>
            </a:r>
            <a:r>
              <a:rPr lang="pt-BR">
                <a:latin typeface="Montserrat" panose="00000500000000000000" pitchFamily="2" charset="0"/>
              </a:rPr>
              <a:t> em vez de classificação, o truque é ajustar o objetivo: em vez de tentar encaixar a maior “rua” possível entre duas classes, a regressão SVM procura ajustar o maior número de instâncias dentro dessa rua, permitindo algumas violações de margem (ou seja, instâncias fora da rua). A largura da rua é controlada por um </a:t>
            </a:r>
            <a:r>
              <a:rPr lang="pt-BR" err="1">
                <a:latin typeface="Montserrat" panose="00000500000000000000" pitchFamily="2" charset="0"/>
              </a:rPr>
              <a:t>hiperparâmetro</a:t>
            </a:r>
            <a:r>
              <a:rPr lang="pt-BR">
                <a:latin typeface="Montserrat" panose="00000500000000000000" pitchFamily="2" charset="0"/>
              </a:rPr>
              <a:t>, ϵ. A Figura abaixo mostra dois modelos lineares de regressão SVM treinados em alguns dados lineares: um com uma margem pequena (ϵ = 0.5) e outro com uma margem maior (ϵ = 1.2).</a:t>
            </a:r>
            <a:endParaRPr lang="pt-BR" altLang="pt-BR">
              <a:latin typeface="Montserrat" panose="00000500000000000000" pitchFamily="2" charset="0"/>
            </a:endParaRPr>
          </a:p>
        </p:txBody>
      </p:sp>
    </p:spTree>
    <p:extLst>
      <p:ext uri="{BB962C8B-B14F-4D97-AF65-F5344CB8AC3E}">
        <p14:creationId xmlns:p14="http://schemas.microsoft.com/office/powerpoint/2010/main" val="42023206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8B179-C3D8-5D0D-36E3-D5D5AB74B2E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1CA394B-075F-5122-3273-F70544F30107}"/>
              </a:ext>
            </a:extLst>
          </p:cNvPr>
          <p:cNvSpPr txBox="1">
            <a:spLocks/>
          </p:cNvSpPr>
          <p:nvPr/>
        </p:nvSpPr>
        <p:spPr>
          <a:xfrm>
            <a:off x="2440501" y="94170"/>
            <a:ext cx="6815497"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2. Regressão SVM</a:t>
            </a:r>
            <a:endParaRPr lang="pt-BR">
              <a:solidFill>
                <a:schemeClr val="bg1"/>
              </a:solidFill>
            </a:endParaRPr>
          </a:p>
        </p:txBody>
      </p:sp>
      <p:sp>
        <p:nvSpPr>
          <p:cNvPr id="8" name="Rectangle 3">
            <a:extLst>
              <a:ext uri="{FF2B5EF4-FFF2-40B4-BE49-F238E27FC236}">
                <a16:creationId xmlns:a16="http://schemas.microsoft.com/office/drawing/2014/main" id="{C62B533B-B1F0-4767-34D0-00589AE44E9C}"/>
              </a:ext>
            </a:extLst>
          </p:cNvPr>
          <p:cNvSpPr>
            <a:spLocks noChangeArrowheads="1"/>
          </p:cNvSpPr>
          <p:nvPr/>
        </p:nvSpPr>
        <p:spPr bwMode="auto">
          <a:xfrm>
            <a:off x="578160" y="1685665"/>
            <a:ext cx="10540180" cy="923330"/>
          </a:xfrm>
          <a:prstGeom prst="rect">
            <a:avLst/>
          </a:prstGeom>
          <a:noFill/>
        </p:spPr>
        <p:txBody>
          <a:bodyPr wrap="square" rtlCol="0">
            <a:spAutoFit/>
          </a:bodyPr>
          <a:lstStyle/>
          <a:p>
            <a:endParaRPr lang="pt-BR" altLang="pt-BR">
              <a:latin typeface="Montserrat" pitchFamily="2" charset="0"/>
            </a:endParaRPr>
          </a:p>
          <a:p>
            <a:endParaRPr lang="pt-BR" altLang="pt-BR">
              <a:solidFill>
                <a:srgbClr val="1B55DC"/>
              </a:solidFill>
              <a:latin typeface="Montserrat" pitchFamily="2" charset="0"/>
            </a:endParaRPr>
          </a:p>
          <a:p>
            <a:endParaRPr lang="pt-BR" altLang="pt-BR">
              <a:latin typeface="Montserrat" pitchFamily="2" charset="0"/>
            </a:endParaRPr>
          </a:p>
        </p:txBody>
      </p:sp>
      <p:sp>
        <p:nvSpPr>
          <p:cNvPr id="15" name="CaixaDeTexto 14">
            <a:extLst>
              <a:ext uri="{FF2B5EF4-FFF2-40B4-BE49-F238E27FC236}">
                <a16:creationId xmlns:a16="http://schemas.microsoft.com/office/drawing/2014/main" id="{608FF085-6DAD-845C-17F9-41FA2E60E899}"/>
              </a:ext>
            </a:extLst>
          </p:cNvPr>
          <p:cNvSpPr txBox="1"/>
          <p:nvPr/>
        </p:nvSpPr>
        <p:spPr>
          <a:xfrm>
            <a:off x="1445738" y="997639"/>
            <a:ext cx="9322904" cy="369332"/>
          </a:xfrm>
          <a:prstGeom prst="rect">
            <a:avLst/>
          </a:prstGeom>
          <a:noFill/>
        </p:spPr>
        <p:txBody>
          <a:bodyPr wrap="square">
            <a:spAutoFit/>
          </a:bodyPr>
          <a:lstStyle/>
          <a:p>
            <a:pPr algn="just"/>
            <a:endParaRPr lang="pt-BR" altLang="pt-BR" b="1">
              <a:latin typeface="Montserrat" pitchFamily="2" charset="0"/>
            </a:endParaRPr>
          </a:p>
        </p:txBody>
      </p:sp>
      <p:pic>
        <p:nvPicPr>
          <p:cNvPr id="4" name="Imagem 3" descr="Gráfico, Gráfico de dispersão&#10;&#10;O conteúdo gerado por IA pode estar incorreto.">
            <a:extLst>
              <a:ext uri="{FF2B5EF4-FFF2-40B4-BE49-F238E27FC236}">
                <a16:creationId xmlns:a16="http://schemas.microsoft.com/office/drawing/2014/main" id="{5801218F-1B95-99F5-1321-630F4E7DA300}"/>
              </a:ext>
            </a:extLst>
          </p:cNvPr>
          <p:cNvPicPr>
            <a:picLocks noChangeAspect="1"/>
          </p:cNvPicPr>
          <p:nvPr/>
        </p:nvPicPr>
        <p:blipFill>
          <a:blip r:embed="rId2"/>
          <a:stretch>
            <a:fillRect/>
          </a:stretch>
        </p:blipFill>
        <p:spPr>
          <a:xfrm>
            <a:off x="2061761" y="3120656"/>
            <a:ext cx="7849695" cy="2924969"/>
          </a:xfrm>
          <a:prstGeom prst="rect">
            <a:avLst/>
          </a:prstGeom>
        </p:spPr>
      </p:pic>
      <p:sp>
        <p:nvSpPr>
          <p:cNvPr id="5" name="Rectangle 3">
            <a:extLst>
              <a:ext uri="{FF2B5EF4-FFF2-40B4-BE49-F238E27FC236}">
                <a16:creationId xmlns:a16="http://schemas.microsoft.com/office/drawing/2014/main" id="{86CE4AB2-2C06-8935-E2E0-EBE9ECD66F9F}"/>
              </a:ext>
            </a:extLst>
          </p:cNvPr>
          <p:cNvSpPr>
            <a:spLocks noChangeArrowheads="1"/>
          </p:cNvSpPr>
          <p:nvPr/>
        </p:nvSpPr>
        <p:spPr bwMode="auto">
          <a:xfrm>
            <a:off x="224369" y="691846"/>
            <a:ext cx="11743262" cy="212301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Reduzir </a:t>
            </a:r>
            <a:r>
              <a:rPr lang="pt-BR" b="1">
                <a:latin typeface="Montserrat" panose="00000500000000000000" pitchFamily="2" charset="0"/>
              </a:rPr>
              <a:t>ϵ</a:t>
            </a:r>
            <a:r>
              <a:rPr lang="pt-BR">
                <a:latin typeface="Montserrat" panose="00000500000000000000" pitchFamily="2" charset="0"/>
              </a:rPr>
              <a:t> aumenta o número de vetores de suporte, o que regulariza o modelo. Além disso, se você adicionar mais instâncias de treinamento dentro da margem, isso não afetará as previsões do modelo; por isso, diz-se que o modelo é </a:t>
            </a:r>
            <a:r>
              <a:rPr lang="pt-BR" b="1">
                <a:latin typeface="Montserrat" panose="00000500000000000000" pitchFamily="2" charset="0"/>
              </a:rPr>
              <a:t>ϵ-insensível</a:t>
            </a:r>
            <a:r>
              <a:rPr lang="pt-BR">
                <a:latin typeface="Montserrat" panose="00000500000000000000" pitchFamily="2" charset="0"/>
              </a:rPr>
              <a:t>. Para realizar regressão SVM linear, você pode usar a classe </a:t>
            </a:r>
            <a:r>
              <a:rPr lang="pt-BR" b="1" err="1">
                <a:latin typeface="Montserrat" panose="00000500000000000000" pitchFamily="2" charset="0"/>
              </a:rPr>
              <a:t>LinearSVR</a:t>
            </a:r>
            <a:r>
              <a:rPr lang="pt-BR">
                <a:latin typeface="Montserrat" panose="00000500000000000000" pitchFamily="2" charset="0"/>
              </a:rPr>
              <a:t> do </a:t>
            </a:r>
            <a:r>
              <a:rPr lang="pt-BR" err="1">
                <a:latin typeface="Montserrat" panose="00000500000000000000" pitchFamily="2" charset="0"/>
              </a:rPr>
              <a:t>Scikit-Learn</a:t>
            </a:r>
            <a:r>
              <a:rPr lang="pt-BR">
                <a:latin typeface="Montserrat" panose="00000500000000000000" pitchFamily="2" charset="0"/>
              </a:rPr>
              <a:t>. O código a seguir gera o modelo representado à esquerda na Figura abaixo.</a:t>
            </a:r>
            <a:endParaRPr lang="pt-BR" altLang="pt-BR">
              <a:latin typeface="Montserrat" panose="00000500000000000000" pitchFamily="2" charset="0"/>
            </a:endParaRPr>
          </a:p>
        </p:txBody>
      </p:sp>
    </p:spTree>
    <p:extLst>
      <p:ext uri="{BB962C8B-B14F-4D97-AF65-F5344CB8AC3E}">
        <p14:creationId xmlns:p14="http://schemas.microsoft.com/office/powerpoint/2010/main" val="3225425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2ED3B1-428A-B624-E33A-FF0C7F6EC68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E619403-2AB0-07CA-CC76-D79E549D9FA9}"/>
              </a:ext>
            </a:extLst>
          </p:cNvPr>
          <p:cNvSpPr txBox="1">
            <a:spLocks/>
          </p:cNvSpPr>
          <p:nvPr/>
        </p:nvSpPr>
        <p:spPr>
          <a:xfrm>
            <a:off x="2440501" y="45899"/>
            <a:ext cx="6815497"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2. Regressão SVM</a:t>
            </a:r>
            <a:endParaRPr lang="pt-BR">
              <a:solidFill>
                <a:schemeClr val="bg1"/>
              </a:solidFill>
            </a:endParaRPr>
          </a:p>
        </p:txBody>
      </p:sp>
      <p:sp>
        <p:nvSpPr>
          <p:cNvPr id="8" name="Rectangle 3">
            <a:extLst>
              <a:ext uri="{FF2B5EF4-FFF2-40B4-BE49-F238E27FC236}">
                <a16:creationId xmlns:a16="http://schemas.microsoft.com/office/drawing/2014/main" id="{43D5270F-4885-A775-F491-33450D0E50E2}"/>
              </a:ext>
            </a:extLst>
          </p:cNvPr>
          <p:cNvSpPr>
            <a:spLocks noChangeArrowheads="1"/>
          </p:cNvSpPr>
          <p:nvPr/>
        </p:nvSpPr>
        <p:spPr bwMode="auto">
          <a:xfrm>
            <a:off x="578160" y="1685665"/>
            <a:ext cx="10540180" cy="923330"/>
          </a:xfrm>
          <a:prstGeom prst="rect">
            <a:avLst/>
          </a:prstGeom>
          <a:noFill/>
        </p:spPr>
        <p:txBody>
          <a:bodyPr wrap="square" rtlCol="0">
            <a:spAutoFit/>
          </a:bodyPr>
          <a:lstStyle/>
          <a:p>
            <a:endParaRPr lang="pt-BR" altLang="pt-BR">
              <a:latin typeface="Montserrat" pitchFamily="2" charset="0"/>
            </a:endParaRPr>
          </a:p>
          <a:p>
            <a:endParaRPr lang="pt-BR" altLang="pt-BR">
              <a:solidFill>
                <a:srgbClr val="1B55DC"/>
              </a:solidFill>
              <a:latin typeface="Montserrat" pitchFamily="2" charset="0"/>
            </a:endParaRPr>
          </a:p>
          <a:p>
            <a:endParaRPr lang="pt-BR" altLang="pt-BR">
              <a:latin typeface="Montserrat" pitchFamily="2" charset="0"/>
            </a:endParaRPr>
          </a:p>
        </p:txBody>
      </p:sp>
      <p:sp>
        <p:nvSpPr>
          <p:cNvPr id="15" name="CaixaDeTexto 14">
            <a:extLst>
              <a:ext uri="{FF2B5EF4-FFF2-40B4-BE49-F238E27FC236}">
                <a16:creationId xmlns:a16="http://schemas.microsoft.com/office/drawing/2014/main" id="{A1A8F1C3-4F81-83D7-B0B1-9008346FC663}"/>
              </a:ext>
            </a:extLst>
          </p:cNvPr>
          <p:cNvSpPr txBox="1"/>
          <p:nvPr/>
        </p:nvSpPr>
        <p:spPr>
          <a:xfrm>
            <a:off x="1445738" y="997639"/>
            <a:ext cx="9322904" cy="369332"/>
          </a:xfrm>
          <a:prstGeom prst="rect">
            <a:avLst/>
          </a:prstGeom>
          <a:noFill/>
        </p:spPr>
        <p:txBody>
          <a:bodyPr wrap="square">
            <a:spAutoFit/>
          </a:bodyPr>
          <a:lstStyle/>
          <a:p>
            <a:pPr algn="just"/>
            <a:endParaRPr lang="pt-BR" altLang="pt-BR" b="1">
              <a:latin typeface="Montserrat" pitchFamily="2" charset="0"/>
            </a:endParaRPr>
          </a:p>
        </p:txBody>
      </p:sp>
      <p:pic>
        <p:nvPicPr>
          <p:cNvPr id="10" name="Imagem 9" descr="Interface gráfica do usuário, Texto, Aplicativo&#10;&#10;O conteúdo gerado por IA pode estar incorreto.">
            <a:extLst>
              <a:ext uri="{FF2B5EF4-FFF2-40B4-BE49-F238E27FC236}">
                <a16:creationId xmlns:a16="http://schemas.microsoft.com/office/drawing/2014/main" id="{489F68FA-3B39-506E-15AD-93986DEE5815}"/>
              </a:ext>
            </a:extLst>
          </p:cNvPr>
          <p:cNvPicPr>
            <a:picLocks noChangeAspect="1"/>
          </p:cNvPicPr>
          <p:nvPr/>
        </p:nvPicPr>
        <p:blipFill>
          <a:blip r:embed="rId2"/>
          <a:stretch>
            <a:fillRect/>
          </a:stretch>
        </p:blipFill>
        <p:spPr>
          <a:xfrm>
            <a:off x="3252390" y="1393540"/>
            <a:ext cx="5687219" cy="1362265"/>
          </a:xfrm>
          <a:prstGeom prst="rect">
            <a:avLst/>
          </a:prstGeom>
        </p:spPr>
      </p:pic>
      <p:sp>
        <p:nvSpPr>
          <p:cNvPr id="12" name="CaixaDeTexto 11">
            <a:extLst>
              <a:ext uri="{FF2B5EF4-FFF2-40B4-BE49-F238E27FC236}">
                <a16:creationId xmlns:a16="http://schemas.microsoft.com/office/drawing/2014/main" id="{573D7230-206A-D328-DF6C-A0010CEE5EF1}"/>
              </a:ext>
            </a:extLst>
          </p:cNvPr>
          <p:cNvSpPr txBox="1"/>
          <p:nvPr/>
        </p:nvSpPr>
        <p:spPr>
          <a:xfrm>
            <a:off x="492369" y="3233343"/>
            <a:ext cx="11384783" cy="1707519"/>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Para resolver tarefas de regressão não linear, você pode usar um </a:t>
            </a:r>
            <a:r>
              <a:rPr lang="pt-BR" b="1">
                <a:latin typeface="Montserrat" panose="00000500000000000000" pitchFamily="2" charset="0"/>
              </a:rPr>
              <a:t>modelo SVM com kernel</a:t>
            </a:r>
            <a:r>
              <a:rPr lang="pt-BR">
                <a:latin typeface="Montserrat" panose="00000500000000000000" pitchFamily="2" charset="0"/>
              </a:rPr>
              <a:t>. A Figura a seguir mostra a regressão SVM em um conjunto de treinamento quadrático aleatório, utilizando um kernel polinomial de segundo grau. No gráfico à esquerda há mais regularização (valor de </a:t>
            </a:r>
            <a:r>
              <a:rPr lang="pt-BR" b="1">
                <a:latin typeface="Montserrat" panose="00000500000000000000" pitchFamily="2" charset="0"/>
              </a:rPr>
              <a:t>C</a:t>
            </a:r>
            <a:r>
              <a:rPr lang="pt-BR">
                <a:latin typeface="Montserrat" panose="00000500000000000000" pitchFamily="2" charset="0"/>
              </a:rPr>
              <a:t> pequeno), enquanto no da direita há menos regularização (valor de </a:t>
            </a:r>
            <a:r>
              <a:rPr lang="pt-BR" b="1">
                <a:latin typeface="Montserrat" panose="00000500000000000000" pitchFamily="2" charset="0"/>
              </a:rPr>
              <a:t>C</a:t>
            </a:r>
            <a:r>
              <a:rPr lang="pt-BR">
                <a:latin typeface="Montserrat" panose="00000500000000000000" pitchFamily="2" charset="0"/>
              </a:rPr>
              <a:t> grande).</a:t>
            </a:r>
          </a:p>
        </p:txBody>
      </p:sp>
    </p:spTree>
    <p:extLst>
      <p:ext uri="{BB962C8B-B14F-4D97-AF65-F5344CB8AC3E}">
        <p14:creationId xmlns:p14="http://schemas.microsoft.com/office/powerpoint/2010/main" val="930037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41DF7-7945-C1D3-8677-6E4930EB070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7661657-FE12-3E5B-AA1D-F5B388E815D7}"/>
              </a:ext>
            </a:extLst>
          </p:cNvPr>
          <p:cNvSpPr txBox="1">
            <a:spLocks/>
          </p:cNvSpPr>
          <p:nvPr/>
        </p:nvSpPr>
        <p:spPr>
          <a:xfrm>
            <a:off x="3097160" y="570271"/>
            <a:ext cx="7413523"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 Máquinas de Vetores de Suporte </a:t>
            </a:r>
            <a:endParaRPr lang="pt-BR">
              <a:solidFill>
                <a:schemeClr val="bg1"/>
              </a:solidFill>
            </a:endParaRPr>
          </a:p>
        </p:txBody>
      </p:sp>
      <p:sp>
        <p:nvSpPr>
          <p:cNvPr id="8" name="Rectangle 3">
            <a:extLst>
              <a:ext uri="{FF2B5EF4-FFF2-40B4-BE49-F238E27FC236}">
                <a16:creationId xmlns:a16="http://schemas.microsoft.com/office/drawing/2014/main" id="{A4704E9D-CFFA-C8D9-DD29-2593AA8FAFDF}"/>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0973128A-428C-F450-F99A-859331C0FA85}"/>
              </a:ext>
            </a:extLst>
          </p:cNvPr>
          <p:cNvSpPr txBox="1">
            <a:spLocks/>
          </p:cNvSpPr>
          <p:nvPr/>
        </p:nvSpPr>
        <p:spPr>
          <a:xfrm>
            <a:off x="1367720" y="1236668"/>
            <a:ext cx="2909771" cy="74770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pt-BR"/>
              <a:t>1. Introdução </a:t>
            </a:r>
            <a:endParaRPr lang="pt-BR">
              <a:solidFill>
                <a:schemeClr val="bg1"/>
              </a:solidFill>
            </a:endParaRPr>
          </a:p>
        </p:txBody>
      </p:sp>
      <p:sp>
        <p:nvSpPr>
          <p:cNvPr id="6" name="CaixaDeTexto 5">
            <a:extLst>
              <a:ext uri="{FF2B5EF4-FFF2-40B4-BE49-F238E27FC236}">
                <a16:creationId xmlns:a16="http://schemas.microsoft.com/office/drawing/2014/main" id="{87CD52A4-D778-6F0A-F1C3-A400147FD577}"/>
              </a:ext>
            </a:extLst>
          </p:cNvPr>
          <p:cNvSpPr txBox="1"/>
          <p:nvPr/>
        </p:nvSpPr>
        <p:spPr>
          <a:xfrm>
            <a:off x="575385" y="2367491"/>
            <a:ext cx="11041230" cy="2954014"/>
          </a:xfrm>
          <a:prstGeom prst="rect">
            <a:avLst/>
          </a:prstGeom>
          <a:noFill/>
        </p:spPr>
        <p:txBody>
          <a:bodyPr wrap="square" lIns="91440" tIns="45720" rIns="91440" bIns="45720" anchor="t">
            <a:spAutoFit/>
          </a:bodyPr>
          <a:lstStyle/>
          <a:p>
            <a:pPr marL="285750" indent="-285750" algn="just">
              <a:lnSpc>
                <a:spcPct val="150000"/>
              </a:lnSpc>
              <a:buFont typeface="Wingdings" panose="05000000000000000000" pitchFamily="2" charset="2"/>
              <a:buChar char="§"/>
            </a:pPr>
            <a:r>
              <a:rPr lang="pt-BR" altLang="pt-BR">
                <a:latin typeface="Montserrat" pitchFamily="2" charset="0"/>
              </a:rPr>
              <a:t>Uma máquina de vetores de suporte (SVM) é um modelo muito robusto e versátil de aprendizado de máquina, capaz de fazer classificações lineares ou não-lineares, de regressão e até mesmo detecção de outliers.</a:t>
            </a:r>
            <a:endParaRPr lang="pt-BR"/>
          </a:p>
          <a:p>
            <a:pPr marL="285750" indent="-285750" algn="just">
              <a:lnSpc>
                <a:spcPct val="150000"/>
              </a:lnSpc>
              <a:buFont typeface="Wingdings" panose="05000000000000000000" pitchFamily="2" charset="2"/>
              <a:buChar char="§"/>
            </a:pPr>
            <a:r>
              <a:rPr lang="pt-BR" altLang="pt-BR">
                <a:latin typeface="Montserrat"/>
              </a:rPr>
              <a:t>As </a:t>
            </a:r>
            <a:r>
              <a:rPr lang="pt-BR" altLang="pt-BR" err="1">
                <a:latin typeface="Montserrat"/>
              </a:rPr>
              <a:t>SVMs</a:t>
            </a:r>
            <a:r>
              <a:rPr lang="pt-BR" altLang="pt-BR">
                <a:latin typeface="Montserrat"/>
              </a:rPr>
              <a:t> são particularmente adaptadas para a classificação de conjuntos de dados complexos pequenos ou de médio porte.</a:t>
            </a:r>
          </a:p>
          <a:p>
            <a:pPr marL="285750" indent="-285750" algn="just">
              <a:lnSpc>
                <a:spcPct val="150000"/>
              </a:lnSpc>
              <a:buFont typeface="Wingdings" panose="05000000000000000000" pitchFamily="2" charset="2"/>
              <a:buChar char="§"/>
            </a:pPr>
            <a:endParaRPr lang="pt-BR" altLang="pt-BR">
              <a:latin typeface="Montserrat"/>
            </a:endParaRPr>
          </a:p>
          <a:p>
            <a:pPr algn="just">
              <a:lnSpc>
                <a:spcPct val="150000"/>
              </a:lnSpc>
            </a:pPr>
            <a:endParaRPr lang="pt-BR" altLang="pt-BR">
              <a:latin typeface="Montserrat"/>
            </a:endParaRPr>
          </a:p>
        </p:txBody>
      </p:sp>
    </p:spTree>
    <p:extLst>
      <p:ext uri="{BB962C8B-B14F-4D97-AF65-F5344CB8AC3E}">
        <p14:creationId xmlns:p14="http://schemas.microsoft.com/office/powerpoint/2010/main" val="3022824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2BC9FE-D5B2-7931-C155-485B19FB451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AF07AA5-7A0B-B013-EAFF-5E2AA998782B}"/>
              </a:ext>
            </a:extLst>
          </p:cNvPr>
          <p:cNvSpPr txBox="1">
            <a:spLocks/>
          </p:cNvSpPr>
          <p:nvPr/>
        </p:nvSpPr>
        <p:spPr>
          <a:xfrm>
            <a:off x="2333905" y="109718"/>
            <a:ext cx="6815497"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2. Regressão SVM</a:t>
            </a:r>
            <a:endParaRPr lang="pt-BR">
              <a:solidFill>
                <a:schemeClr val="bg1"/>
              </a:solidFill>
            </a:endParaRPr>
          </a:p>
        </p:txBody>
      </p:sp>
      <p:sp>
        <p:nvSpPr>
          <p:cNvPr id="8" name="Rectangle 3">
            <a:extLst>
              <a:ext uri="{FF2B5EF4-FFF2-40B4-BE49-F238E27FC236}">
                <a16:creationId xmlns:a16="http://schemas.microsoft.com/office/drawing/2014/main" id="{69FA8606-DBA4-128A-A9BF-43AE4A6068AA}"/>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a:latin typeface="Montserrat" pitchFamily="2" charset="0"/>
            </a:endParaRPr>
          </a:p>
          <a:p>
            <a:endParaRPr lang="pt-BR" altLang="pt-BR">
              <a:solidFill>
                <a:srgbClr val="1B55DC"/>
              </a:solidFill>
              <a:latin typeface="Montserrat" pitchFamily="2" charset="0"/>
            </a:endParaRPr>
          </a:p>
          <a:p>
            <a:endParaRPr lang="pt-BR" altLang="pt-BR">
              <a:latin typeface="Montserrat" pitchFamily="2" charset="0"/>
            </a:endParaRPr>
          </a:p>
          <a:p>
            <a:pPr marL="342900" indent="-342900">
              <a:buAutoNum type="arabicPeriod"/>
            </a:pPr>
            <a:endParaRPr lang="pt-BR" altLang="pt-BR">
              <a:solidFill>
                <a:srgbClr val="1B55DC"/>
              </a:solidFill>
              <a:latin typeface="Montserrat" pitchFamily="2" charset="0"/>
            </a:endParaRPr>
          </a:p>
        </p:txBody>
      </p:sp>
      <p:sp>
        <p:nvSpPr>
          <p:cNvPr id="15" name="CaixaDeTexto 14">
            <a:extLst>
              <a:ext uri="{FF2B5EF4-FFF2-40B4-BE49-F238E27FC236}">
                <a16:creationId xmlns:a16="http://schemas.microsoft.com/office/drawing/2014/main" id="{A05FE79C-EAA2-54E7-E28C-9D92410B1E8B}"/>
              </a:ext>
            </a:extLst>
          </p:cNvPr>
          <p:cNvSpPr txBox="1"/>
          <p:nvPr/>
        </p:nvSpPr>
        <p:spPr>
          <a:xfrm>
            <a:off x="1445738" y="997639"/>
            <a:ext cx="9322904" cy="369332"/>
          </a:xfrm>
          <a:prstGeom prst="rect">
            <a:avLst/>
          </a:prstGeom>
          <a:noFill/>
        </p:spPr>
        <p:txBody>
          <a:bodyPr wrap="square">
            <a:spAutoFit/>
          </a:bodyPr>
          <a:lstStyle/>
          <a:p>
            <a:pPr algn="just"/>
            <a:endParaRPr lang="pt-BR" altLang="pt-BR" b="1">
              <a:latin typeface="Montserrat" pitchFamily="2" charset="0"/>
            </a:endParaRPr>
          </a:p>
        </p:txBody>
      </p:sp>
      <p:pic>
        <p:nvPicPr>
          <p:cNvPr id="5" name="Imagem 4" descr="Gráfico, Gráfico de dispersão&#10;&#10;O conteúdo gerado por IA pode estar incorreto.">
            <a:extLst>
              <a:ext uri="{FF2B5EF4-FFF2-40B4-BE49-F238E27FC236}">
                <a16:creationId xmlns:a16="http://schemas.microsoft.com/office/drawing/2014/main" id="{982F0196-9696-4F3B-1607-0501E6801A24}"/>
              </a:ext>
            </a:extLst>
          </p:cNvPr>
          <p:cNvPicPr>
            <a:picLocks noChangeAspect="1"/>
          </p:cNvPicPr>
          <p:nvPr/>
        </p:nvPicPr>
        <p:blipFill>
          <a:blip r:embed="rId2"/>
          <a:stretch>
            <a:fillRect/>
          </a:stretch>
        </p:blipFill>
        <p:spPr>
          <a:xfrm>
            <a:off x="3053786" y="1366971"/>
            <a:ext cx="6106807" cy="3296110"/>
          </a:xfrm>
          <a:prstGeom prst="rect">
            <a:avLst/>
          </a:prstGeom>
        </p:spPr>
      </p:pic>
      <p:sp>
        <p:nvSpPr>
          <p:cNvPr id="6" name="CaixaDeTexto 5">
            <a:extLst>
              <a:ext uri="{FF2B5EF4-FFF2-40B4-BE49-F238E27FC236}">
                <a16:creationId xmlns:a16="http://schemas.microsoft.com/office/drawing/2014/main" id="{EB45072B-B15D-2E3A-E86D-82A65BB32944}"/>
              </a:ext>
            </a:extLst>
          </p:cNvPr>
          <p:cNvSpPr txBox="1"/>
          <p:nvPr/>
        </p:nvSpPr>
        <p:spPr>
          <a:xfrm>
            <a:off x="539261" y="4983839"/>
            <a:ext cx="11113477" cy="87652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O código a seguir utiliza a classe SVR do </a:t>
            </a:r>
            <a:r>
              <a:rPr lang="pt-BR" err="1">
                <a:latin typeface="Montserrat" panose="00000500000000000000" pitchFamily="2" charset="0"/>
              </a:rPr>
              <a:t>Scikit-Learn</a:t>
            </a:r>
            <a:r>
              <a:rPr lang="pt-BR">
                <a:latin typeface="Montserrat" panose="00000500000000000000" pitchFamily="2" charset="0"/>
              </a:rPr>
              <a:t> (que oferece suporte ao </a:t>
            </a:r>
            <a:r>
              <a:rPr lang="pt-BR" b="1" i="1">
                <a:latin typeface="Montserrat" panose="00000500000000000000" pitchFamily="2" charset="0"/>
              </a:rPr>
              <a:t>kernel trick</a:t>
            </a:r>
            <a:r>
              <a:rPr lang="pt-BR">
                <a:latin typeface="Montserrat" panose="00000500000000000000" pitchFamily="2" charset="0"/>
              </a:rPr>
              <a:t>) para produzir o modelo representado à esquerda na figura acima.</a:t>
            </a:r>
          </a:p>
        </p:txBody>
      </p:sp>
    </p:spTree>
    <p:extLst>
      <p:ext uri="{BB962C8B-B14F-4D97-AF65-F5344CB8AC3E}">
        <p14:creationId xmlns:p14="http://schemas.microsoft.com/office/powerpoint/2010/main" val="3731000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9FD0F-3227-FE33-E6BE-C535518966A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1E9BE52-48EE-C52F-DDA8-9C8C8FA6DFF1}"/>
              </a:ext>
            </a:extLst>
          </p:cNvPr>
          <p:cNvSpPr txBox="1">
            <a:spLocks/>
          </p:cNvSpPr>
          <p:nvPr/>
        </p:nvSpPr>
        <p:spPr>
          <a:xfrm>
            <a:off x="2333905" y="109718"/>
            <a:ext cx="6815497"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2. Regressão SVM</a:t>
            </a:r>
            <a:endParaRPr lang="pt-BR">
              <a:solidFill>
                <a:schemeClr val="bg1"/>
              </a:solidFill>
            </a:endParaRPr>
          </a:p>
        </p:txBody>
      </p:sp>
      <p:sp>
        <p:nvSpPr>
          <p:cNvPr id="8" name="Rectangle 3">
            <a:extLst>
              <a:ext uri="{FF2B5EF4-FFF2-40B4-BE49-F238E27FC236}">
                <a16:creationId xmlns:a16="http://schemas.microsoft.com/office/drawing/2014/main" id="{314369D8-C924-BA64-5D66-6DF0F7EDC70F}"/>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a:latin typeface="Montserrat" pitchFamily="2" charset="0"/>
            </a:endParaRPr>
          </a:p>
          <a:p>
            <a:endParaRPr lang="pt-BR" altLang="pt-BR">
              <a:solidFill>
                <a:srgbClr val="1B55DC"/>
              </a:solidFill>
              <a:latin typeface="Montserrat" pitchFamily="2" charset="0"/>
            </a:endParaRPr>
          </a:p>
          <a:p>
            <a:endParaRPr lang="pt-BR" altLang="pt-BR">
              <a:latin typeface="Montserrat" pitchFamily="2" charset="0"/>
            </a:endParaRPr>
          </a:p>
          <a:p>
            <a:pPr marL="342900" indent="-342900">
              <a:buAutoNum type="arabicPeriod"/>
            </a:pPr>
            <a:endParaRPr lang="pt-BR" altLang="pt-BR">
              <a:solidFill>
                <a:srgbClr val="1B55DC"/>
              </a:solidFill>
              <a:latin typeface="Montserrat" pitchFamily="2" charset="0"/>
            </a:endParaRPr>
          </a:p>
        </p:txBody>
      </p:sp>
      <p:sp>
        <p:nvSpPr>
          <p:cNvPr id="15" name="CaixaDeTexto 14">
            <a:extLst>
              <a:ext uri="{FF2B5EF4-FFF2-40B4-BE49-F238E27FC236}">
                <a16:creationId xmlns:a16="http://schemas.microsoft.com/office/drawing/2014/main" id="{3F08D71A-6A33-FBEC-18DE-18F046E0324F}"/>
              </a:ext>
            </a:extLst>
          </p:cNvPr>
          <p:cNvSpPr txBox="1"/>
          <p:nvPr/>
        </p:nvSpPr>
        <p:spPr>
          <a:xfrm>
            <a:off x="1445738" y="997639"/>
            <a:ext cx="9322904" cy="369332"/>
          </a:xfrm>
          <a:prstGeom prst="rect">
            <a:avLst/>
          </a:prstGeom>
          <a:noFill/>
        </p:spPr>
        <p:txBody>
          <a:bodyPr wrap="square">
            <a:spAutoFit/>
          </a:bodyPr>
          <a:lstStyle/>
          <a:p>
            <a:pPr algn="just"/>
            <a:endParaRPr lang="pt-BR" altLang="pt-BR" b="1">
              <a:latin typeface="Montserrat" pitchFamily="2" charset="0"/>
            </a:endParaRPr>
          </a:p>
        </p:txBody>
      </p:sp>
      <p:pic>
        <p:nvPicPr>
          <p:cNvPr id="9" name="Imagem 8" descr="Logotipo&#10;&#10;O conteúdo gerado por IA pode estar incorreto.">
            <a:extLst>
              <a:ext uri="{FF2B5EF4-FFF2-40B4-BE49-F238E27FC236}">
                <a16:creationId xmlns:a16="http://schemas.microsoft.com/office/drawing/2014/main" id="{469AD7A1-6A2C-7D10-E7A1-9245AFB37DC6}"/>
              </a:ext>
            </a:extLst>
          </p:cNvPr>
          <p:cNvPicPr>
            <a:picLocks noChangeAspect="1"/>
          </p:cNvPicPr>
          <p:nvPr/>
        </p:nvPicPr>
        <p:blipFill>
          <a:blip r:embed="rId2"/>
          <a:stretch>
            <a:fillRect/>
          </a:stretch>
        </p:blipFill>
        <p:spPr>
          <a:xfrm>
            <a:off x="1818611" y="1332900"/>
            <a:ext cx="6632054" cy="1943147"/>
          </a:xfrm>
          <a:prstGeom prst="rect">
            <a:avLst/>
          </a:prstGeom>
        </p:spPr>
      </p:pic>
      <p:sp>
        <p:nvSpPr>
          <p:cNvPr id="11" name="CaixaDeTexto 10">
            <a:extLst>
              <a:ext uri="{FF2B5EF4-FFF2-40B4-BE49-F238E27FC236}">
                <a16:creationId xmlns:a16="http://schemas.microsoft.com/office/drawing/2014/main" id="{26DD4686-6C9A-9792-657A-44B02776311F}"/>
              </a:ext>
            </a:extLst>
          </p:cNvPr>
          <p:cNvSpPr txBox="1"/>
          <p:nvPr/>
        </p:nvSpPr>
        <p:spPr>
          <a:xfrm>
            <a:off x="148517" y="3754703"/>
            <a:ext cx="11917345" cy="1712841"/>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 classe SVR é o equivalente para regressão da classe SVC, e a classe </a:t>
            </a:r>
            <a:r>
              <a:rPr lang="pt-BR" err="1">
                <a:latin typeface="Montserrat" panose="00000500000000000000" pitchFamily="2" charset="0"/>
              </a:rPr>
              <a:t>LinearSVR</a:t>
            </a:r>
            <a:r>
              <a:rPr lang="pt-BR">
                <a:latin typeface="Montserrat" panose="00000500000000000000" pitchFamily="2" charset="0"/>
              </a:rPr>
              <a:t> é o equivalente para regressão da classe </a:t>
            </a:r>
            <a:r>
              <a:rPr lang="pt-BR" err="1">
                <a:latin typeface="Montserrat" panose="00000500000000000000" pitchFamily="2" charset="0"/>
              </a:rPr>
              <a:t>LinearSVC</a:t>
            </a:r>
            <a:r>
              <a:rPr lang="pt-BR">
                <a:latin typeface="Montserrat" panose="00000500000000000000" pitchFamily="2" charset="0"/>
              </a:rPr>
              <a:t>. A classe </a:t>
            </a:r>
            <a:r>
              <a:rPr lang="pt-BR" err="1">
                <a:latin typeface="Montserrat" panose="00000500000000000000" pitchFamily="2" charset="0"/>
              </a:rPr>
              <a:t>LinearSVR</a:t>
            </a:r>
            <a:r>
              <a:rPr lang="pt-BR">
                <a:latin typeface="Montserrat" panose="00000500000000000000" pitchFamily="2" charset="0"/>
              </a:rPr>
              <a:t> escala de forma linear com o tamanho do conjunto de treinamento (assim como a classe </a:t>
            </a:r>
            <a:r>
              <a:rPr lang="pt-BR" err="1">
                <a:latin typeface="Montserrat" panose="00000500000000000000" pitchFamily="2" charset="0"/>
              </a:rPr>
              <a:t>LinearSVC</a:t>
            </a:r>
            <a:r>
              <a:rPr lang="pt-BR">
                <a:latin typeface="Montserrat" panose="00000500000000000000" pitchFamily="2" charset="0"/>
              </a:rPr>
              <a:t>), enquanto a classe SVR se torna muito lenta quando o conjunto de treinamento cresce demais (assim como a classe SVC).</a:t>
            </a:r>
          </a:p>
        </p:txBody>
      </p:sp>
    </p:spTree>
    <p:extLst>
      <p:ext uri="{BB962C8B-B14F-4D97-AF65-F5344CB8AC3E}">
        <p14:creationId xmlns:p14="http://schemas.microsoft.com/office/powerpoint/2010/main" val="1440051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A green and black logo&#10;&#10;Description automatically generated">
            <a:extLst>
              <a:ext uri="{FF2B5EF4-FFF2-40B4-BE49-F238E27FC236}">
                <a16:creationId xmlns:a16="http://schemas.microsoft.com/office/drawing/2014/main" id="{858559DF-1D60-0D50-A523-84AEFC7F4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353" y="2846190"/>
            <a:ext cx="4870368" cy="2011462"/>
          </a:xfrm>
          <a:prstGeom prst="rect">
            <a:avLst/>
          </a:prstGeom>
        </p:spPr>
      </p:pic>
      <p:sp>
        <p:nvSpPr>
          <p:cNvPr id="19" name="Espaço Reservado para Conteúdo 18">
            <a:extLst>
              <a:ext uri="{FF2B5EF4-FFF2-40B4-BE49-F238E27FC236}">
                <a16:creationId xmlns:a16="http://schemas.microsoft.com/office/drawing/2014/main" id="{6DF3BA36-C02F-B1A5-F12A-B5D7B035D70A}"/>
              </a:ext>
            </a:extLst>
          </p:cNvPr>
          <p:cNvSpPr>
            <a:spLocks noGrp="1"/>
          </p:cNvSpPr>
          <p:nvPr>
            <p:ph idx="1"/>
          </p:nvPr>
        </p:nvSpPr>
        <p:spPr/>
        <p:txBody>
          <a:bodyPr/>
          <a:lstStyle/>
          <a:p>
            <a:endParaRPr lang="pt-BR"/>
          </a:p>
        </p:txBody>
      </p:sp>
      <p:pic>
        <p:nvPicPr>
          <p:cNvPr id="20" name="Imagem 19" descr="Uma imagem contendo Interface gráfica do usuário&#10;&#10;O conteúdo gerado por IA pode estar incorreto.">
            <a:extLst>
              <a:ext uri="{FF2B5EF4-FFF2-40B4-BE49-F238E27FC236}">
                <a16:creationId xmlns:a16="http://schemas.microsoft.com/office/drawing/2014/main" id="{D77AB5CE-3CE4-42DC-1F0F-0B11FFE915DC}"/>
              </a:ext>
            </a:extLst>
          </p:cNvPr>
          <p:cNvPicPr>
            <a:picLocks noChangeAspect="1"/>
          </p:cNvPicPr>
          <p:nvPr/>
        </p:nvPicPr>
        <p:blipFill>
          <a:blip r:embed="rId3"/>
          <a:stretch>
            <a:fillRect/>
          </a:stretch>
        </p:blipFill>
        <p:spPr>
          <a:xfrm>
            <a:off x="0" y="0"/>
            <a:ext cx="12192000" cy="6858000"/>
          </a:xfrm>
          <a:prstGeom prst="rect">
            <a:avLst/>
          </a:prstGeom>
        </p:spPr>
      </p:pic>
      <p:pic>
        <p:nvPicPr>
          <p:cNvPr id="21" name="Espaço Reservado para Conteúdo 4" descr="Interface gráfica do usuário&#10;&#10;O conteúdo gerado por IA pode estar incorreto.">
            <a:extLst>
              <a:ext uri="{FF2B5EF4-FFF2-40B4-BE49-F238E27FC236}">
                <a16:creationId xmlns:a16="http://schemas.microsoft.com/office/drawing/2014/main" id="{BB97E3C1-B0FD-DBE1-E137-F3BC71EBB425}"/>
              </a:ext>
            </a:extLst>
          </p:cNvPr>
          <p:cNvPicPr>
            <a:picLocks noChangeAspect="1"/>
          </p:cNvPicPr>
          <p:nvPr/>
        </p:nvPicPr>
        <p:blipFill>
          <a:blip r:embed="rId4">
            <a:clrChange>
              <a:clrFrom>
                <a:srgbClr val="F0F1F5"/>
              </a:clrFrom>
              <a:clrTo>
                <a:srgbClr val="F0F1F5">
                  <a:alpha val="0"/>
                </a:srgbClr>
              </a:clrTo>
            </a:clrChange>
          </a:blip>
          <a:srcRect l="53125" t="20267"/>
          <a:stretch>
            <a:fillRect/>
          </a:stretch>
        </p:blipFill>
        <p:spPr>
          <a:xfrm>
            <a:off x="5687568" y="634557"/>
            <a:ext cx="6504432" cy="6223443"/>
          </a:xfrm>
          <a:prstGeom prst="rect">
            <a:avLst/>
          </a:prstGeom>
        </p:spPr>
      </p:pic>
      <p:sp>
        <p:nvSpPr>
          <p:cNvPr id="22" name="Retângulo 21">
            <a:extLst>
              <a:ext uri="{FF2B5EF4-FFF2-40B4-BE49-F238E27FC236}">
                <a16:creationId xmlns:a16="http://schemas.microsoft.com/office/drawing/2014/main" id="{E39EECB2-FC60-80AE-C2DC-7E32C3B794CF}"/>
              </a:ext>
            </a:extLst>
          </p:cNvPr>
          <p:cNvSpPr/>
          <p:nvPr/>
        </p:nvSpPr>
        <p:spPr>
          <a:xfrm>
            <a:off x="6647688" y="1216152"/>
            <a:ext cx="2112264" cy="490118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3" name="Espaço Reservado para Conteúdo 4" descr="Interface gráfica do usuário&#10;&#10;O conteúdo gerado por IA pode estar incorreto.">
            <a:extLst>
              <a:ext uri="{FF2B5EF4-FFF2-40B4-BE49-F238E27FC236}">
                <a16:creationId xmlns:a16="http://schemas.microsoft.com/office/drawing/2014/main" id="{C0B0EB07-96BA-4A3D-A79E-8BFB86A44408}"/>
              </a:ext>
            </a:extLst>
          </p:cNvPr>
          <p:cNvPicPr>
            <a:picLocks noChangeAspect="1"/>
          </p:cNvPicPr>
          <p:nvPr/>
        </p:nvPicPr>
        <p:blipFill>
          <a:blip r:embed="rId4">
            <a:clrChange>
              <a:clrFrom>
                <a:srgbClr val="F0F1F5"/>
              </a:clrFrom>
              <a:clrTo>
                <a:srgbClr val="F0F1F5">
                  <a:alpha val="0"/>
                </a:srgbClr>
              </a:clrTo>
            </a:clrChange>
          </a:blip>
          <a:srcRect l="60299" t="48472" r="25007" b="20916"/>
          <a:stretch>
            <a:fillRect/>
          </a:stretch>
        </p:blipFill>
        <p:spPr>
          <a:xfrm>
            <a:off x="6592824" y="1645903"/>
            <a:ext cx="2219066" cy="2391970"/>
          </a:xfrm>
          <a:prstGeom prst="rect">
            <a:avLst/>
          </a:prstGeom>
        </p:spPr>
      </p:pic>
      <p:pic>
        <p:nvPicPr>
          <p:cNvPr id="24" name="Imagem 23" descr="Ícone&#10;&#10;O conteúdo gerado por IA pode estar incorreto.">
            <a:extLst>
              <a:ext uri="{FF2B5EF4-FFF2-40B4-BE49-F238E27FC236}">
                <a16:creationId xmlns:a16="http://schemas.microsoft.com/office/drawing/2014/main" id="{A2E4B29B-6085-9B8E-25D0-09C577DB638E}"/>
              </a:ext>
            </a:extLst>
          </p:cNvPr>
          <p:cNvPicPr>
            <a:picLocks noChangeAspect="1"/>
          </p:cNvPicPr>
          <p:nvPr/>
        </p:nvPicPr>
        <p:blipFill>
          <a:blip r:embed="rId5"/>
          <a:stretch>
            <a:fillRect/>
          </a:stretch>
        </p:blipFill>
        <p:spPr>
          <a:xfrm>
            <a:off x="6766560" y="4892922"/>
            <a:ext cx="1854305" cy="638349"/>
          </a:xfrm>
          <a:prstGeom prst="rect">
            <a:avLst/>
          </a:prstGeom>
        </p:spPr>
      </p:pic>
      <p:pic>
        <p:nvPicPr>
          <p:cNvPr id="25" name="Picture 5" descr="A green and black logo&#10;&#10;Description automatically generated">
            <a:extLst>
              <a:ext uri="{FF2B5EF4-FFF2-40B4-BE49-F238E27FC236}">
                <a16:creationId xmlns:a16="http://schemas.microsoft.com/office/drawing/2014/main" id="{25133969-CB96-3CD6-85D6-745A53078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353" y="2633581"/>
            <a:ext cx="4870368" cy="2011462"/>
          </a:xfrm>
          <a:prstGeom prst="rect">
            <a:avLst/>
          </a:prstGeom>
        </p:spPr>
      </p:pic>
      <p:sp>
        <p:nvSpPr>
          <p:cNvPr id="2" name="Retângulo 1">
            <a:extLst>
              <a:ext uri="{FF2B5EF4-FFF2-40B4-BE49-F238E27FC236}">
                <a16:creationId xmlns:a16="http://schemas.microsoft.com/office/drawing/2014/main" id="{23E7551D-CEFF-B38F-2A86-EBDA600E5BB7}"/>
              </a:ext>
            </a:extLst>
          </p:cNvPr>
          <p:cNvSpPr/>
          <p:nvPr/>
        </p:nvSpPr>
        <p:spPr>
          <a:xfrm>
            <a:off x="2286000" y="3851921"/>
            <a:ext cx="3054096" cy="610351"/>
          </a:xfrm>
          <a:prstGeom prst="rect">
            <a:avLst/>
          </a:prstGeom>
          <a:solidFill>
            <a:srgbClr val="F0F1F5"/>
          </a:solidFill>
          <a:ln>
            <a:solidFill>
              <a:srgbClr val="F0F1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94895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82491-22D7-7DB2-12E7-B43BBA14776B}"/>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06C002D3-262F-72E3-1D64-E76F109619EF}"/>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157C54E9-DBA8-CFB7-EE04-70244F07B3B3}"/>
              </a:ext>
            </a:extLst>
          </p:cNvPr>
          <p:cNvSpPr txBox="1">
            <a:spLocks/>
          </p:cNvSpPr>
          <p:nvPr/>
        </p:nvSpPr>
        <p:spPr>
          <a:xfrm>
            <a:off x="1449146" y="636450"/>
            <a:ext cx="6304931"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Linear da SVM </a:t>
            </a:r>
            <a:endParaRPr lang="pt-BR">
              <a:solidFill>
                <a:schemeClr val="bg1"/>
              </a:solidFill>
            </a:endParaRPr>
          </a:p>
        </p:txBody>
      </p:sp>
      <p:pic>
        <p:nvPicPr>
          <p:cNvPr id="5" name="Imagem 4" descr="Gráfico&#10;&#10;O conteúdo gerado por IA pode estar incorreto.">
            <a:extLst>
              <a:ext uri="{FF2B5EF4-FFF2-40B4-BE49-F238E27FC236}">
                <a16:creationId xmlns:a16="http://schemas.microsoft.com/office/drawing/2014/main" id="{1846560D-9C44-8386-0C2B-CA66EB94F551}"/>
              </a:ext>
            </a:extLst>
          </p:cNvPr>
          <p:cNvPicPr>
            <a:picLocks noChangeAspect="1"/>
          </p:cNvPicPr>
          <p:nvPr/>
        </p:nvPicPr>
        <p:blipFill>
          <a:blip r:embed="rId2"/>
          <a:stretch>
            <a:fillRect/>
          </a:stretch>
        </p:blipFill>
        <p:spPr>
          <a:xfrm>
            <a:off x="2526510" y="3859717"/>
            <a:ext cx="7853905" cy="2361833"/>
          </a:xfrm>
          <a:prstGeom prst="rect">
            <a:avLst/>
          </a:prstGeom>
        </p:spPr>
      </p:pic>
      <p:sp>
        <p:nvSpPr>
          <p:cNvPr id="4" name="CaixaDeTexto 3">
            <a:extLst>
              <a:ext uri="{FF2B5EF4-FFF2-40B4-BE49-F238E27FC236}">
                <a16:creationId xmlns:a16="http://schemas.microsoft.com/office/drawing/2014/main" id="{70028A75-6E04-0A5C-787A-43AF52EAB6E9}"/>
              </a:ext>
            </a:extLst>
          </p:cNvPr>
          <p:cNvSpPr txBox="1"/>
          <p:nvPr/>
        </p:nvSpPr>
        <p:spPr>
          <a:xfrm>
            <a:off x="653846" y="1485443"/>
            <a:ext cx="11156784" cy="2538515"/>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O gráfico à esquerda mostra os limites de decisão de três possíveis classificadores lineares. O modelo cujo limite de decisão é representado pela linha tracejada é tão ruim que nem consegue separar corretamente as classes. Os outros dois modelos funcionam perfeitamente neste conjunto de treinamento, mas seus limites de decisão passam tão próximos das instâncias que provavelmente não terão um bom desempenho em novas instâncias.</a:t>
            </a:r>
            <a:endParaRPr lang="pt-BR" altLang="pt-BR">
              <a:latin typeface="Montserrat" panose="00000500000000000000" pitchFamily="2" charset="0"/>
            </a:endParaRPr>
          </a:p>
          <a:p>
            <a:pPr marL="285750" indent="-285750" algn="just">
              <a:lnSpc>
                <a:spcPct val="150000"/>
              </a:lnSpc>
              <a:buFont typeface="Wingdings" panose="05000000000000000000" pitchFamily="2" charset="2"/>
              <a:buChar char="§"/>
            </a:pPr>
            <a:endParaRPr lang="pt-BR" altLang="pt-BR">
              <a:latin typeface="Montserrat" panose="00000500000000000000" pitchFamily="2" charset="0"/>
            </a:endParaRPr>
          </a:p>
        </p:txBody>
      </p:sp>
    </p:spTree>
    <p:extLst>
      <p:ext uri="{BB962C8B-B14F-4D97-AF65-F5344CB8AC3E}">
        <p14:creationId xmlns:p14="http://schemas.microsoft.com/office/powerpoint/2010/main" val="906255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BF54BC-5FDB-22A0-71C9-40F3E74C40AE}"/>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AA42772A-E1C3-3FFE-CD86-4B962F98580E}"/>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B0EA1FE0-089F-C0B2-C3E2-FB9C415727B2}"/>
              </a:ext>
            </a:extLst>
          </p:cNvPr>
          <p:cNvSpPr txBox="1">
            <a:spLocks/>
          </p:cNvSpPr>
          <p:nvPr/>
        </p:nvSpPr>
        <p:spPr>
          <a:xfrm>
            <a:off x="1449146" y="636450"/>
            <a:ext cx="6304931"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Linear da SVM </a:t>
            </a:r>
            <a:endParaRPr lang="pt-BR">
              <a:solidFill>
                <a:schemeClr val="bg1"/>
              </a:solidFill>
            </a:endParaRPr>
          </a:p>
        </p:txBody>
      </p:sp>
      <p:pic>
        <p:nvPicPr>
          <p:cNvPr id="5" name="Imagem 4" descr="Gráfico&#10;&#10;O conteúdo gerado por IA pode estar incorreto.">
            <a:extLst>
              <a:ext uri="{FF2B5EF4-FFF2-40B4-BE49-F238E27FC236}">
                <a16:creationId xmlns:a16="http://schemas.microsoft.com/office/drawing/2014/main" id="{924E0834-C07F-A142-58E2-9D7F6AFE7E3B}"/>
              </a:ext>
            </a:extLst>
          </p:cNvPr>
          <p:cNvPicPr>
            <a:picLocks noChangeAspect="1"/>
          </p:cNvPicPr>
          <p:nvPr/>
        </p:nvPicPr>
        <p:blipFill>
          <a:blip r:embed="rId2"/>
          <a:stretch>
            <a:fillRect/>
          </a:stretch>
        </p:blipFill>
        <p:spPr>
          <a:xfrm>
            <a:off x="2497014" y="3938375"/>
            <a:ext cx="7853905" cy="2361833"/>
          </a:xfrm>
          <a:prstGeom prst="rect">
            <a:avLst/>
          </a:prstGeom>
        </p:spPr>
      </p:pic>
      <p:sp>
        <p:nvSpPr>
          <p:cNvPr id="4" name="CaixaDeTexto 3">
            <a:extLst>
              <a:ext uri="{FF2B5EF4-FFF2-40B4-BE49-F238E27FC236}">
                <a16:creationId xmlns:a16="http://schemas.microsoft.com/office/drawing/2014/main" id="{4C6D5BBF-4886-CAF8-C0CE-9A991BA2E796}"/>
              </a:ext>
            </a:extLst>
          </p:cNvPr>
          <p:cNvSpPr txBox="1"/>
          <p:nvPr/>
        </p:nvSpPr>
        <p:spPr>
          <a:xfrm>
            <a:off x="653846" y="1298631"/>
            <a:ext cx="11156784" cy="295401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Em contraste, a linha sólida no gráfico à direita representa o limite de decisão de um classificador SVM. Essa linha não apenas separa as duas classes, mas também mantém a maior distância possível em relação às instâncias de treinamento mais próximas. Você pode pensar em um classificador SVM como se ele estivesse ajustando a </a:t>
            </a:r>
            <a:r>
              <a:rPr lang="pt-BR" b="1">
                <a:latin typeface="Montserrat" panose="00000500000000000000" pitchFamily="2" charset="0"/>
              </a:rPr>
              <a:t>rua mais larga possível</a:t>
            </a:r>
            <a:r>
              <a:rPr lang="pt-BR">
                <a:latin typeface="Montserrat" panose="00000500000000000000" pitchFamily="2" charset="0"/>
              </a:rPr>
              <a:t> (representada pelas linhas tracejadas paralelas) entre as classes. Isso é chamado de </a:t>
            </a:r>
            <a:r>
              <a:rPr lang="pt-BR" b="1">
                <a:latin typeface="Montserrat" panose="00000500000000000000" pitchFamily="2" charset="0"/>
              </a:rPr>
              <a:t>classificação por margem larga</a:t>
            </a:r>
            <a:r>
              <a:rPr lang="pt-BR">
                <a:latin typeface="Montserrat" panose="00000500000000000000" pitchFamily="2" charset="0"/>
              </a:rPr>
              <a:t>.</a:t>
            </a:r>
            <a:endParaRPr lang="pt-BR" altLang="pt-BR">
              <a:latin typeface="Montserrat" panose="00000500000000000000" pitchFamily="2" charset="0"/>
            </a:endParaRPr>
          </a:p>
          <a:p>
            <a:pPr marL="285750" indent="-285750" algn="just">
              <a:lnSpc>
                <a:spcPct val="150000"/>
              </a:lnSpc>
              <a:buFont typeface="Wingdings" panose="05000000000000000000" pitchFamily="2" charset="2"/>
              <a:buChar char="§"/>
            </a:pPr>
            <a:endParaRPr lang="pt-BR" altLang="pt-BR">
              <a:latin typeface="Montserrat" panose="00000500000000000000" pitchFamily="2" charset="0"/>
            </a:endParaRPr>
          </a:p>
        </p:txBody>
      </p:sp>
    </p:spTree>
    <p:extLst>
      <p:ext uri="{BB962C8B-B14F-4D97-AF65-F5344CB8AC3E}">
        <p14:creationId xmlns:p14="http://schemas.microsoft.com/office/powerpoint/2010/main" val="584098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B949E-AA57-3A44-4FD3-B40EFB3DE04F}"/>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46097A50-BB67-1727-876C-76629E9354FF}"/>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0D602985-E885-81B0-EC8E-85274620B5CC}"/>
              </a:ext>
            </a:extLst>
          </p:cNvPr>
          <p:cNvSpPr txBox="1">
            <a:spLocks/>
          </p:cNvSpPr>
          <p:nvPr/>
        </p:nvSpPr>
        <p:spPr>
          <a:xfrm>
            <a:off x="1449146" y="636450"/>
            <a:ext cx="6304931"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Linear da SVM </a:t>
            </a:r>
            <a:endParaRPr lang="pt-BR">
              <a:solidFill>
                <a:schemeClr val="bg1"/>
              </a:solidFill>
            </a:endParaRPr>
          </a:p>
        </p:txBody>
      </p:sp>
      <p:sp>
        <p:nvSpPr>
          <p:cNvPr id="6" name="CaixaDeTexto 5">
            <a:extLst>
              <a:ext uri="{FF2B5EF4-FFF2-40B4-BE49-F238E27FC236}">
                <a16:creationId xmlns:a16="http://schemas.microsoft.com/office/drawing/2014/main" id="{835395B2-B399-C454-0BBC-14629F556C47}"/>
              </a:ext>
            </a:extLst>
          </p:cNvPr>
          <p:cNvSpPr txBox="1"/>
          <p:nvPr/>
        </p:nvSpPr>
        <p:spPr>
          <a:xfrm>
            <a:off x="467230" y="1485443"/>
            <a:ext cx="11041230" cy="2123017"/>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atin typeface="Montserrat" panose="00000500000000000000" pitchFamily="2" charset="0"/>
              </a:rPr>
              <a:t>As </a:t>
            </a:r>
            <a:r>
              <a:rPr lang="pt-BR" err="1">
                <a:latin typeface="Montserrat" panose="00000500000000000000" pitchFamily="2" charset="0"/>
              </a:rPr>
              <a:t>SVMs</a:t>
            </a:r>
            <a:r>
              <a:rPr lang="pt-BR">
                <a:latin typeface="Montserrat" panose="00000500000000000000" pitchFamily="2" charset="0"/>
              </a:rPr>
              <a:t> são sensíveis à escala das características, como mostrado na Figura 5-2. No gráfico à esquerda, a escala vertical é muito maior que a horizontal, fazendo com que a rua mais larga possível fique próxima da horizontal. Após o </a:t>
            </a:r>
            <a:r>
              <a:rPr lang="pt-BR" b="1">
                <a:latin typeface="Montserrat" panose="00000500000000000000" pitchFamily="2" charset="0"/>
              </a:rPr>
              <a:t>escalonamento das características</a:t>
            </a:r>
            <a:r>
              <a:rPr lang="pt-BR">
                <a:latin typeface="Montserrat" panose="00000500000000000000" pitchFamily="2" charset="0"/>
              </a:rPr>
              <a:t> (por exemplo, usando o </a:t>
            </a:r>
            <a:r>
              <a:rPr lang="pt-BR" b="1" err="1">
                <a:latin typeface="Montserrat" panose="00000500000000000000" pitchFamily="2" charset="0"/>
              </a:rPr>
              <a:t>StandardScaler</a:t>
            </a:r>
            <a:r>
              <a:rPr lang="pt-BR">
                <a:latin typeface="Montserrat" panose="00000500000000000000" pitchFamily="2" charset="0"/>
              </a:rPr>
              <a:t> do </a:t>
            </a:r>
            <a:r>
              <a:rPr lang="pt-BR" err="1">
                <a:latin typeface="Montserrat" panose="00000500000000000000" pitchFamily="2" charset="0"/>
              </a:rPr>
              <a:t>Scikit-Learn</a:t>
            </a:r>
            <a:r>
              <a:rPr lang="pt-BR">
                <a:latin typeface="Montserrat" panose="00000500000000000000" pitchFamily="2" charset="0"/>
              </a:rPr>
              <a:t>), o limite de decisão no gráfico à direita fica muito melhor.</a:t>
            </a:r>
            <a:endParaRPr lang="pt-BR" altLang="pt-BR">
              <a:latin typeface="Montserrat" panose="00000500000000000000" pitchFamily="2" charset="0"/>
            </a:endParaRPr>
          </a:p>
        </p:txBody>
      </p:sp>
      <p:pic>
        <p:nvPicPr>
          <p:cNvPr id="4" name="Imagem 3" descr="Gráfico, Gráfico de caixa estreita&#10;&#10;O conteúdo gerado por IA pode estar incorreto.">
            <a:extLst>
              <a:ext uri="{FF2B5EF4-FFF2-40B4-BE49-F238E27FC236}">
                <a16:creationId xmlns:a16="http://schemas.microsoft.com/office/drawing/2014/main" id="{592D20CF-554B-138B-F192-772BDFDFC47D}"/>
              </a:ext>
            </a:extLst>
          </p:cNvPr>
          <p:cNvPicPr>
            <a:picLocks noChangeAspect="1"/>
          </p:cNvPicPr>
          <p:nvPr/>
        </p:nvPicPr>
        <p:blipFill>
          <a:blip r:embed="rId2"/>
          <a:stretch>
            <a:fillRect/>
          </a:stretch>
        </p:blipFill>
        <p:spPr>
          <a:xfrm>
            <a:off x="2241756" y="3872678"/>
            <a:ext cx="8095284" cy="2214493"/>
          </a:xfrm>
          <a:prstGeom prst="rect">
            <a:avLst/>
          </a:prstGeom>
        </p:spPr>
      </p:pic>
    </p:spTree>
    <p:extLst>
      <p:ext uri="{BB962C8B-B14F-4D97-AF65-F5344CB8AC3E}">
        <p14:creationId xmlns:p14="http://schemas.microsoft.com/office/powerpoint/2010/main" val="2543732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EE2CC-2079-DD25-692D-0AFBD1BFEC9B}"/>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1A359CDA-E260-EE8D-5A36-04485C0F86CF}"/>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AB516F18-DDD5-F73D-45FD-3051C7DB2EDD}"/>
              </a:ext>
            </a:extLst>
          </p:cNvPr>
          <p:cNvSpPr txBox="1">
            <a:spLocks/>
          </p:cNvSpPr>
          <p:nvPr/>
        </p:nvSpPr>
        <p:spPr>
          <a:xfrm>
            <a:off x="1104503" y="636450"/>
            <a:ext cx="6994223"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de Margem Suave</a:t>
            </a:r>
            <a:endParaRPr lang="pt-BR">
              <a:solidFill>
                <a:schemeClr val="bg1"/>
              </a:solidFill>
            </a:endParaRPr>
          </a:p>
        </p:txBody>
      </p:sp>
      <p:sp>
        <p:nvSpPr>
          <p:cNvPr id="10" name="CaixaDeTexto 9">
            <a:extLst>
              <a:ext uri="{FF2B5EF4-FFF2-40B4-BE49-F238E27FC236}">
                <a16:creationId xmlns:a16="http://schemas.microsoft.com/office/drawing/2014/main" id="{1C7376F2-09B6-6F58-75AD-AF8F3FEE7D9E}"/>
              </a:ext>
            </a:extLst>
          </p:cNvPr>
          <p:cNvSpPr txBox="1"/>
          <p:nvPr/>
        </p:nvSpPr>
        <p:spPr>
          <a:xfrm>
            <a:off x="-1199535" y="1272480"/>
            <a:ext cx="13103571" cy="2954014"/>
          </a:xfrm>
          <a:prstGeom prst="rect">
            <a:avLst/>
          </a:prstGeom>
          <a:noFill/>
        </p:spPr>
        <p:txBody>
          <a:bodyPr wrap="square">
            <a:spAutoFit/>
          </a:bodyPr>
          <a:lstStyle/>
          <a:p>
            <a:pPr marL="1657350" lvl="3" indent="-285750" algn="just">
              <a:lnSpc>
                <a:spcPct val="150000"/>
              </a:lnSpc>
              <a:buFont typeface="Wingdings" panose="05000000000000000000" pitchFamily="2" charset="2"/>
              <a:buChar char="§"/>
            </a:pPr>
            <a:r>
              <a:rPr lang="pt-BR">
                <a:latin typeface="Montserrat" panose="00000500000000000000" pitchFamily="2" charset="0"/>
              </a:rPr>
              <a:t>Se exigirmos rigidamente que todas as instâncias fiquem fora da rua e no lado correto, isso é chamado de </a:t>
            </a:r>
            <a:r>
              <a:rPr lang="pt-BR" b="1">
                <a:latin typeface="Montserrat" panose="00000500000000000000" pitchFamily="2" charset="0"/>
              </a:rPr>
              <a:t>classificação por margem rígida</a:t>
            </a:r>
            <a:r>
              <a:rPr lang="pt-BR">
                <a:latin typeface="Montserrat" panose="00000500000000000000" pitchFamily="2" charset="0"/>
              </a:rPr>
              <a:t> (hard </a:t>
            </a:r>
            <a:r>
              <a:rPr lang="pt-BR" err="1">
                <a:latin typeface="Montserrat" panose="00000500000000000000" pitchFamily="2" charset="0"/>
              </a:rPr>
              <a:t>margin</a:t>
            </a:r>
            <a:r>
              <a:rPr lang="pt-BR">
                <a:latin typeface="Montserrat" panose="00000500000000000000" pitchFamily="2" charset="0"/>
              </a:rPr>
              <a:t>). Existem dois problemas principais com essa abordagem: primeiro, ela só funciona se os dados forem linearmente separáveis; segundo, é sensível a </a:t>
            </a:r>
            <a:r>
              <a:rPr lang="pt-BR" b="1">
                <a:latin typeface="Montserrat" panose="00000500000000000000" pitchFamily="2" charset="0"/>
              </a:rPr>
              <a:t>outliers</a:t>
            </a:r>
            <a:r>
              <a:rPr lang="pt-BR">
                <a:latin typeface="Montserrat" panose="00000500000000000000" pitchFamily="2" charset="0"/>
              </a:rPr>
              <a:t>. A Figura abaixo mostra o conjunto de dados </a:t>
            </a:r>
            <a:r>
              <a:rPr lang="pt-BR" b="1" err="1">
                <a:latin typeface="Montserrat" panose="00000500000000000000" pitchFamily="2" charset="0"/>
              </a:rPr>
              <a:t>iris</a:t>
            </a:r>
            <a:r>
              <a:rPr lang="pt-BR">
                <a:latin typeface="Montserrat" panose="00000500000000000000" pitchFamily="2" charset="0"/>
              </a:rPr>
              <a:t> com apenas um outlier adicional: à esquerda, é impossível encontrar uma margem rígida; à direita, o limite de decisão muda bastante em relação ao da </a:t>
            </a:r>
            <a:r>
              <a:rPr lang="pt-BR" b="1">
                <a:latin typeface="Montserrat" panose="00000500000000000000" pitchFamily="2" charset="0"/>
              </a:rPr>
              <a:t>Figura primeiro slide</a:t>
            </a:r>
            <a:r>
              <a:rPr lang="pt-BR">
                <a:latin typeface="Montserrat" panose="00000500000000000000" pitchFamily="2" charset="0"/>
              </a:rPr>
              <a:t> sem o outlier, e o modelo provavelmente não generalizará tão bem.</a:t>
            </a:r>
            <a:endParaRPr lang="pt-BR" altLang="pt-BR">
              <a:latin typeface="Montserrat" panose="00000500000000000000" pitchFamily="2" charset="0"/>
            </a:endParaRPr>
          </a:p>
        </p:txBody>
      </p:sp>
      <p:pic>
        <p:nvPicPr>
          <p:cNvPr id="5" name="Imagem 4" descr="Gráfico, Gráfico de dispersão&#10;&#10;O conteúdo gerado por IA pode estar incorreto.">
            <a:extLst>
              <a:ext uri="{FF2B5EF4-FFF2-40B4-BE49-F238E27FC236}">
                <a16:creationId xmlns:a16="http://schemas.microsoft.com/office/drawing/2014/main" id="{8CFCD41D-BAC9-518B-7722-5ED31E535C01}"/>
              </a:ext>
            </a:extLst>
          </p:cNvPr>
          <p:cNvPicPr>
            <a:picLocks noChangeAspect="1"/>
          </p:cNvPicPr>
          <p:nvPr/>
        </p:nvPicPr>
        <p:blipFill>
          <a:blip r:embed="rId2"/>
          <a:stretch>
            <a:fillRect/>
          </a:stretch>
        </p:blipFill>
        <p:spPr>
          <a:xfrm>
            <a:off x="1858295" y="4283071"/>
            <a:ext cx="8593393" cy="2114845"/>
          </a:xfrm>
          <a:prstGeom prst="rect">
            <a:avLst/>
          </a:prstGeom>
        </p:spPr>
      </p:pic>
    </p:spTree>
    <p:extLst>
      <p:ext uri="{BB962C8B-B14F-4D97-AF65-F5344CB8AC3E}">
        <p14:creationId xmlns:p14="http://schemas.microsoft.com/office/powerpoint/2010/main" val="157345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D563C-B47E-2AF9-6FB1-F53A261E9BFC}"/>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862EAC84-3B4A-346F-3A94-48A55AD7F21E}"/>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CB9C4536-BBED-D877-6DA4-541F71698A9D}"/>
              </a:ext>
            </a:extLst>
          </p:cNvPr>
          <p:cNvSpPr txBox="1">
            <a:spLocks/>
          </p:cNvSpPr>
          <p:nvPr/>
        </p:nvSpPr>
        <p:spPr>
          <a:xfrm>
            <a:off x="1104503" y="636450"/>
            <a:ext cx="6994223"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de Margem Suave</a:t>
            </a:r>
            <a:endParaRPr lang="pt-BR">
              <a:solidFill>
                <a:schemeClr val="bg1"/>
              </a:solidFill>
            </a:endParaRPr>
          </a:p>
        </p:txBody>
      </p:sp>
      <p:sp>
        <p:nvSpPr>
          <p:cNvPr id="10" name="CaixaDeTexto 9">
            <a:extLst>
              <a:ext uri="{FF2B5EF4-FFF2-40B4-BE49-F238E27FC236}">
                <a16:creationId xmlns:a16="http://schemas.microsoft.com/office/drawing/2014/main" id="{82304344-1093-628F-84F8-045D61B5169C}"/>
              </a:ext>
            </a:extLst>
          </p:cNvPr>
          <p:cNvSpPr txBox="1"/>
          <p:nvPr/>
        </p:nvSpPr>
        <p:spPr>
          <a:xfrm>
            <a:off x="-1199535" y="1272480"/>
            <a:ext cx="13103571" cy="1707519"/>
          </a:xfrm>
          <a:prstGeom prst="rect">
            <a:avLst/>
          </a:prstGeom>
          <a:noFill/>
        </p:spPr>
        <p:txBody>
          <a:bodyPr wrap="square">
            <a:spAutoFit/>
          </a:bodyPr>
          <a:lstStyle/>
          <a:p>
            <a:pPr marL="1657350" lvl="3" indent="-285750" algn="just">
              <a:lnSpc>
                <a:spcPct val="150000"/>
              </a:lnSpc>
              <a:buFont typeface="Wingdings" panose="05000000000000000000" pitchFamily="2" charset="2"/>
              <a:buChar char="§"/>
            </a:pPr>
            <a:r>
              <a:rPr lang="pt-BR">
                <a:latin typeface="Montserrat" panose="00000500000000000000" pitchFamily="2" charset="0"/>
              </a:rPr>
              <a:t>Para evitar esses problemas, é necessário usar um modelo mais flexível. O objetivo é encontrar um </a:t>
            </a:r>
            <a:r>
              <a:rPr lang="pt-BR" b="1">
                <a:latin typeface="Montserrat" panose="00000500000000000000" pitchFamily="2" charset="0"/>
              </a:rPr>
              <a:t>bom equilíbrio</a:t>
            </a:r>
            <a:r>
              <a:rPr lang="pt-BR">
                <a:latin typeface="Montserrat" panose="00000500000000000000" pitchFamily="2" charset="0"/>
              </a:rPr>
              <a:t> entre manter a rua o mais larga possível e limitar as </a:t>
            </a:r>
            <a:r>
              <a:rPr lang="pt-BR" b="1">
                <a:latin typeface="Montserrat" panose="00000500000000000000" pitchFamily="2" charset="0"/>
              </a:rPr>
              <a:t>violações da margem</a:t>
            </a:r>
            <a:r>
              <a:rPr lang="pt-BR">
                <a:latin typeface="Montserrat" panose="00000500000000000000" pitchFamily="2" charset="0"/>
              </a:rPr>
              <a:t> (ou seja, instâncias que acabam no meio da rua ou até no lado errado). Isso é chamado de </a:t>
            </a:r>
            <a:r>
              <a:rPr lang="pt-BR" b="1">
                <a:latin typeface="Montserrat" panose="00000500000000000000" pitchFamily="2" charset="0"/>
              </a:rPr>
              <a:t>classificação por margem suave</a:t>
            </a:r>
            <a:r>
              <a:rPr lang="pt-BR">
                <a:latin typeface="Montserrat" panose="00000500000000000000" pitchFamily="2" charset="0"/>
              </a:rPr>
              <a:t> (soft </a:t>
            </a:r>
            <a:r>
              <a:rPr lang="pt-BR" err="1">
                <a:latin typeface="Montserrat" panose="00000500000000000000" pitchFamily="2" charset="0"/>
              </a:rPr>
              <a:t>margin</a:t>
            </a:r>
            <a:r>
              <a:rPr lang="pt-BR">
                <a:latin typeface="Montserrat" panose="00000500000000000000" pitchFamily="2" charset="0"/>
              </a:rPr>
              <a:t>).</a:t>
            </a:r>
            <a:endParaRPr lang="pt-BR" altLang="pt-BR">
              <a:latin typeface="Montserrat" panose="00000500000000000000" pitchFamily="2" charset="0"/>
            </a:endParaRPr>
          </a:p>
        </p:txBody>
      </p:sp>
      <p:pic>
        <p:nvPicPr>
          <p:cNvPr id="5" name="Imagem 4" descr="Gráfico, Gráfico de dispersão&#10;&#10;O conteúdo gerado por IA pode estar incorreto.">
            <a:extLst>
              <a:ext uri="{FF2B5EF4-FFF2-40B4-BE49-F238E27FC236}">
                <a16:creationId xmlns:a16="http://schemas.microsoft.com/office/drawing/2014/main" id="{3DFEF99A-4571-279B-E582-8FCF65075CE2}"/>
              </a:ext>
            </a:extLst>
          </p:cNvPr>
          <p:cNvPicPr>
            <a:picLocks noChangeAspect="1"/>
          </p:cNvPicPr>
          <p:nvPr/>
        </p:nvPicPr>
        <p:blipFill>
          <a:blip r:embed="rId2"/>
          <a:stretch>
            <a:fillRect/>
          </a:stretch>
        </p:blipFill>
        <p:spPr>
          <a:xfrm>
            <a:off x="1799303" y="3470675"/>
            <a:ext cx="8593393" cy="2114845"/>
          </a:xfrm>
          <a:prstGeom prst="rect">
            <a:avLst/>
          </a:prstGeom>
        </p:spPr>
      </p:pic>
    </p:spTree>
    <p:extLst>
      <p:ext uri="{BB962C8B-B14F-4D97-AF65-F5344CB8AC3E}">
        <p14:creationId xmlns:p14="http://schemas.microsoft.com/office/powerpoint/2010/main" val="2575827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1650BF-F77B-2C29-B29A-E1015DF22EC3}"/>
            </a:ext>
          </a:extLst>
        </p:cNvPr>
        <p:cNvGrpSpPr/>
        <p:nvPr/>
      </p:nvGrpSpPr>
      <p:grpSpPr>
        <a:xfrm>
          <a:off x="0" y="0"/>
          <a:ext cx="0" cy="0"/>
          <a:chOff x="0" y="0"/>
          <a:chExt cx="0" cy="0"/>
        </a:xfrm>
      </p:grpSpPr>
      <p:sp>
        <p:nvSpPr>
          <p:cNvPr id="8" name="Rectangle 3">
            <a:extLst>
              <a:ext uri="{FF2B5EF4-FFF2-40B4-BE49-F238E27FC236}">
                <a16:creationId xmlns:a16="http://schemas.microsoft.com/office/drawing/2014/main" id="{3402EBCE-2D11-FFE2-27A9-B636DB20FC69}"/>
              </a:ext>
            </a:extLst>
          </p:cNvPr>
          <p:cNvSpPr>
            <a:spLocks noChangeArrowheads="1"/>
          </p:cNvSpPr>
          <p:nvPr/>
        </p:nvSpPr>
        <p:spPr bwMode="auto">
          <a:xfrm>
            <a:off x="287964" y="1010357"/>
            <a:ext cx="11616072" cy="1200329"/>
          </a:xfrm>
          <a:prstGeom prst="rect">
            <a:avLst/>
          </a:prstGeom>
          <a:noFill/>
        </p:spPr>
        <p:txBody>
          <a:bodyPr wrap="square" rtlCol="0">
            <a:spAutoFit/>
          </a:bodyPr>
          <a:lstStyle/>
          <a:p>
            <a:pPr algn="just"/>
            <a:endParaRPr lang="pt-BR">
              <a:latin typeface="Montserrat" panose="00000500000000000000" pitchFamily="2" charset="0"/>
            </a:endParaRPr>
          </a:p>
          <a:p>
            <a:pPr algn="just"/>
            <a:endParaRPr lang="pt-BR">
              <a:latin typeface="Montserrat" panose="00000500000000000000" pitchFamily="2" charset="0"/>
            </a:endParaRPr>
          </a:p>
          <a:p>
            <a:pPr algn="just"/>
            <a:r>
              <a:rPr lang="pt-BR">
                <a:latin typeface="Montserrat" panose="00000500000000000000" pitchFamily="2" charset="0"/>
              </a:rPr>
              <a:t>    </a:t>
            </a:r>
          </a:p>
          <a:p>
            <a:endParaRPr lang="pt-BR" altLang="pt-BR">
              <a:latin typeface="Montserrat" pitchFamily="2" charset="0"/>
            </a:endParaRPr>
          </a:p>
        </p:txBody>
      </p:sp>
      <p:sp>
        <p:nvSpPr>
          <p:cNvPr id="3" name="Título 1">
            <a:extLst>
              <a:ext uri="{FF2B5EF4-FFF2-40B4-BE49-F238E27FC236}">
                <a16:creationId xmlns:a16="http://schemas.microsoft.com/office/drawing/2014/main" id="{0111E317-9A3B-F10A-7D76-141552DC6A0E}"/>
              </a:ext>
            </a:extLst>
          </p:cNvPr>
          <p:cNvSpPr txBox="1">
            <a:spLocks/>
          </p:cNvSpPr>
          <p:nvPr/>
        </p:nvSpPr>
        <p:spPr>
          <a:xfrm>
            <a:off x="1104503" y="636450"/>
            <a:ext cx="6994223"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a:t>1. Classificação de Margem Suave</a:t>
            </a:r>
            <a:endParaRPr lang="pt-BR">
              <a:solidFill>
                <a:schemeClr val="bg1"/>
              </a:solidFill>
            </a:endParaRPr>
          </a:p>
        </p:txBody>
      </p:sp>
      <p:pic>
        <p:nvPicPr>
          <p:cNvPr id="4" name="Imagem 3" descr="Gráfico&#10;&#10;O conteúdo gerado por IA pode estar incorreto.">
            <a:extLst>
              <a:ext uri="{FF2B5EF4-FFF2-40B4-BE49-F238E27FC236}">
                <a16:creationId xmlns:a16="http://schemas.microsoft.com/office/drawing/2014/main" id="{FA6A5552-CC68-FDE8-D160-4D47560874C9}"/>
              </a:ext>
            </a:extLst>
          </p:cNvPr>
          <p:cNvPicPr>
            <a:picLocks noChangeAspect="1"/>
          </p:cNvPicPr>
          <p:nvPr/>
        </p:nvPicPr>
        <p:blipFill>
          <a:blip r:embed="rId2"/>
          <a:stretch>
            <a:fillRect/>
          </a:stretch>
        </p:blipFill>
        <p:spPr>
          <a:xfrm>
            <a:off x="1229864" y="3882449"/>
            <a:ext cx="9455342" cy="2418643"/>
          </a:xfrm>
          <a:prstGeom prst="rect">
            <a:avLst/>
          </a:prstGeom>
        </p:spPr>
      </p:pic>
      <p:sp>
        <p:nvSpPr>
          <p:cNvPr id="5" name="CaixaDeTexto 4">
            <a:extLst>
              <a:ext uri="{FF2B5EF4-FFF2-40B4-BE49-F238E27FC236}">
                <a16:creationId xmlns:a16="http://schemas.microsoft.com/office/drawing/2014/main" id="{F4039F78-22B2-BC86-EADF-14FD147FB942}"/>
              </a:ext>
            </a:extLst>
          </p:cNvPr>
          <p:cNvSpPr txBox="1"/>
          <p:nvPr/>
        </p:nvSpPr>
        <p:spPr>
          <a:xfrm>
            <a:off x="548980" y="1397675"/>
            <a:ext cx="10817110" cy="2308324"/>
          </a:xfrm>
          <a:prstGeom prst="rect">
            <a:avLst/>
          </a:prstGeom>
          <a:noFill/>
        </p:spPr>
        <p:txBody>
          <a:bodyPr wrap="square">
            <a:spAutoFit/>
          </a:bodyPr>
          <a:lstStyle/>
          <a:p>
            <a:pPr algn="just"/>
            <a:r>
              <a:rPr lang="pt-BR">
                <a:latin typeface="Montserrat" panose="00000500000000000000" pitchFamily="2" charset="0"/>
              </a:rPr>
              <a:t>Ao criar um modelo SVM usando o </a:t>
            </a:r>
            <a:r>
              <a:rPr lang="pt-BR" err="1">
                <a:latin typeface="Montserrat" panose="00000500000000000000" pitchFamily="2" charset="0"/>
              </a:rPr>
              <a:t>Scikit-Learn</a:t>
            </a:r>
            <a:r>
              <a:rPr lang="pt-BR">
                <a:latin typeface="Montserrat" panose="00000500000000000000" pitchFamily="2" charset="0"/>
              </a:rPr>
              <a:t>, é possível definir vários </a:t>
            </a:r>
            <a:r>
              <a:rPr lang="pt-BR" b="1" err="1">
                <a:latin typeface="Montserrat" panose="00000500000000000000" pitchFamily="2" charset="0"/>
              </a:rPr>
              <a:t>hiperparâmetros</a:t>
            </a:r>
            <a:r>
              <a:rPr lang="pt-BR">
                <a:latin typeface="Montserrat" panose="00000500000000000000" pitchFamily="2" charset="0"/>
              </a:rPr>
              <a:t>, incluindo o </a:t>
            </a:r>
            <a:r>
              <a:rPr lang="pt-BR" err="1">
                <a:latin typeface="Montserrat" panose="00000500000000000000" pitchFamily="2" charset="0"/>
              </a:rPr>
              <a:t>hiperparâmetro</a:t>
            </a:r>
            <a:r>
              <a:rPr lang="pt-BR">
                <a:latin typeface="Montserrat" panose="00000500000000000000" pitchFamily="2" charset="0"/>
              </a:rPr>
              <a:t> de </a:t>
            </a:r>
            <a:r>
              <a:rPr lang="pt-BR" b="1">
                <a:latin typeface="Montserrat" panose="00000500000000000000" pitchFamily="2" charset="0"/>
              </a:rPr>
              <a:t>regularização C</a:t>
            </a:r>
            <a:r>
              <a:rPr lang="pt-BR">
                <a:latin typeface="Montserrat" panose="00000500000000000000" pitchFamily="2" charset="0"/>
              </a:rPr>
              <a:t>. Valores baixos de C produzem o modelo à esquerda da Figura abaixo, enquanto valores altos geram o modelo à direita. Como é possível ver, reduzir C aumenta a largura da rua, mas também provoca mais </a:t>
            </a:r>
            <a:r>
              <a:rPr lang="pt-BR" b="1">
                <a:latin typeface="Montserrat" panose="00000500000000000000" pitchFamily="2" charset="0"/>
              </a:rPr>
              <a:t>violações da margem</a:t>
            </a:r>
            <a:r>
              <a:rPr lang="pt-BR">
                <a:latin typeface="Montserrat" panose="00000500000000000000" pitchFamily="2" charset="0"/>
              </a:rPr>
              <a:t>. Em outras palavras, um C menor faz com que mais instâncias suportem a rua, diminuindo o risco de </a:t>
            </a:r>
            <a:r>
              <a:rPr lang="pt-BR" b="1" err="1">
                <a:latin typeface="Montserrat" panose="00000500000000000000" pitchFamily="2" charset="0"/>
              </a:rPr>
              <a:t>overfitting</a:t>
            </a:r>
            <a:r>
              <a:rPr lang="pt-BR">
                <a:latin typeface="Montserrat" panose="00000500000000000000" pitchFamily="2" charset="0"/>
              </a:rPr>
              <a:t>. No entanto, se C for reduzido demais, o modelo pode </a:t>
            </a:r>
            <a:r>
              <a:rPr lang="pt-BR" b="1" err="1">
                <a:latin typeface="Montserrat" panose="00000500000000000000" pitchFamily="2" charset="0"/>
              </a:rPr>
              <a:t>subajustar</a:t>
            </a:r>
            <a:r>
              <a:rPr lang="pt-BR">
                <a:latin typeface="Montserrat" panose="00000500000000000000" pitchFamily="2" charset="0"/>
              </a:rPr>
              <a:t> os dados, como parece ser o caso aqui: o modelo com C=100 tende a generalizar melhor do que o com C=1.</a:t>
            </a:r>
          </a:p>
        </p:txBody>
      </p:sp>
    </p:spTree>
    <p:extLst>
      <p:ext uri="{BB962C8B-B14F-4D97-AF65-F5344CB8AC3E}">
        <p14:creationId xmlns:p14="http://schemas.microsoft.com/office/powerpoint/2010/main" val="1104225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e7ab74db-4238-406f-8cb3-c3fd899d474d">
      <Terms xmlns="http://schemas.microsoft.com/office/infopath/2007/PartnerControls"/>
    </lcf76f155ced4ddcb4097134ff3c332f>
    <TaxCatchAll xmlns="2a6c6581-5816-4834-9ce9-3d5d3369796b"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B201D280CC1A3048B2747D95AEE83B38" ma:contentTypeVersion="11" ma:contentTypeDescription="Crie um novo documento." ma:contentTypeScope="" ma:versionID="4a823124fbf7acab08df3b93301ac6da">
  <xsd:schema xmlns:xsd="http://www.w3.org/2001/XMLSchema" xmlns:xs="http://www.w3.org/2001/XMLSchema" xmlns:p="http://schemas.microsoft.com/office/2006/metadata/properties" xmlns:ns2="e7ab74db-4238-406f-8cb3-c3fd899d474d" xmlns:ns3="2a6c6581-5816-4834-9ce9-3d5d3369796b" targetNamespace="http://schemas.microsoft.com/office/2006/metadata/properties" ma:root="true" ma:fieldsID="fc0182c580e1d6ae832576288a1d7b6a" ns2:_="" ns3:_="">
    <xsd:import namespace="e7ab74db-4238-406f-8cb3-c3fd899d474d"/>
    <xsd:import namespace="2a6c6581-5816-4834-9ce9-3d5d3369796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b74db-4238-406f-8cb3-c3fd899d47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Marcações de imagem" ma:readOnly="false" ma:fieldId="{5cf76f15-5ced-4ddc-b409-7134ff3c332f}" ma:taxonomyMulti="true" ma:sspId="43d1b825-f36c-4a44-b9f3-096f26119b7b"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6c6581-5816-4834-9ce9-3d5d3369796b"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85c90cd8-fe14-48ec-92ce-29aaa205d679}" ma:internalName="TaxCatchAll" ma:showField="CatchAllData" ma:web="2a6c6581-5816-4834-9ce9-3d5d3369796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3EC452-5DD7-4E00-B1B3-1BE808B23149}">
  <ds:schemaRefs>
    <ds:schemaRef ds:uri="2a6c6581-5816-4834-9ce9-3d5d3369796b"/>
    <ds:schemaRef ds:uri="e7ab74db-4238-406f-8cb3-c3fd899d47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13FE8FC-CF32-4768-959B-C7AADF31926D}">
  <ds:schemaRefs>
    <ds:schemaRef ds:uri="2a6c6581-5816-4834-9ce9-3d5d3369796b"/>
    <ds:schemaRef ds:uri="e7ab74db-4238-406f-8cb3-c3fd899d47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BC65A53-CB5D-4A46-8B09-F3CCAA88143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32</Slides>
  <Notes>0</Notes>
  <HiddenSlides>0</HiddenSlides>
  <ScaleCrop>false</ScaleCrop>
  <HeadingPairs>
    <vt:vector size="4" baseType="variant">
      <vt:variant>
        <vt:lpstr>Tema</vt:lpstr>
      </vt:variant>
      <vt:variant>
        <vt:i4>1</vt:i4>
      </vt:variant>
      <vt:variant>
        <vt:lpstr>Títulos de slides</vt:lpstr>
      </vt:variant>
      <vt:variant>
        <vt:i4>32</vt:i4>
      </vt:variant>
    </vt:vector>
  </HeadingPairs>
  <TitlesOfParts>
    <vt:vector size="33" baseType="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Susanna Johns</dc:creator>
  <cp:revision>3</cp:revision>
  <dcterms:created xsi:type="dcterms:W3CDTF">2024-12-02T21:15:35Z</dcterms:created>
  <dcterms:modified xsi:type="dcterms:W3CDTF">2025-09-17T15:30:12Z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0x010100B201D280CC1A3048B2747D95AEE83B38</vt:lpwstr>
  </property>
  <property fmtid="{D5CDD505-2E9C-101B-9397-08002B2CF9AE}" pid="3" name="MediaServiceImageTags">
    <vt:lpwstr/>
  </property>
</Properties>
</file>